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jkUoqR6EOZ4xjMtEziVyBhxw9P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customschemas.google.com/relationships/presentationmetadata" Target="meta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57200" lvl="0" marL="0" rtl="0" algn="just">
              <a:lnSpc>
                <a:spcPct val="107000"/>
              </a:lnSpc>
              <a:spcBef>
                <a:spcPts val="0"/>
              </a:spcBef>
              <a:spcAft>
                <a:spcPts val="0"/>
              </a:spcAft>
              <a:buNone/>
            </a:pPr>
            <a:r>
              <a:rPr lang="en-US" sz="1400">
                <a:latin typeface="Times New Roman"/>
                <a:ea typeface="Times New Roman"/>
                <a:cs typeface="Times New Roman"/>
                <a:sym typeface="Times New Roman"/>
              </a:rPr>
              <a:t>Lý do chọn đề tài: </a:t>
            </a:r>
            <a:r>
              <a:rPr lang="en-US"/>
              <a:t>Trong thời đại số hiện nay, nhu tiếp thu nội dung nhanh, tiện lợi ngày càng tăng. Podcast trở thành một xu hướng nổi bật vì người dùng có thể nghe mọi lúc, mọi nơi mà không cần nhìn màn hình. Tuy nhiên, việc sản xuất podcast theo cách truyền thống thường tốn nhiều thời gian và đòi hỏi kỹ năng như viết kịch bản, thu âm và biên tập. </a:t>
            </a:r>
            <a:endParaRPr/>
          </a:p>
          <a:p>
            <a:pPr indent="457200" lvl="0" marL="0" rtl="0" algn="just">
              <a:lnSpc>
                <a:spcPct val="107000"/>
              </a:lnSpc>
              <a:spcBef>
                <a:spcPts val="800"/>
              </a:spcBef>
              <a:spcAft>
                <a:spcPts val="0"/>
              </a:spcAft>
              <a:buNone/>
            </a:pPr>
            <a:r>
              <a:rPr lang="en-US" sz="1200">
                <a:latin typeface="Times New Roman"/>
                <a:ea typeface="Times New Roman"/>
                <a:cs typeface="Times New Roman"/>
                <a:sym typeface="Times New Roman"/>
              </a:rPr>
              <a:t>Với </a:t>
            </a:r>
            <a:r>
              <a:rPr lang="en-US"/>
              <a:t>Sự phát triển mạnh mẽ của trí tuệ nhân tạo (AI) mở ra khả năng tự động hóa hầu hết các bước trên, giúp việc tạo podcast trở nên dễ dàng hơn.  Vì vậy đề tài này nhằm giúp cho mọi người có thể tiếp xúc với thông tin nhanh hơn theo kiểu nghe mọi lúc mọi nơi</a:t>
            </a:r>
            <a:endParaRPr sz="1200">
              <a:latin typeface="Times New Roman"/>
              <a:ea typeface="Times New Roman"/>
              <a:cs typeface="Times New Roman"/>
              <a:sym typeface="Times New Roman"/>
            </a:endParaRPr>
          </a:p>
          <a:p>
            <a:pPr indent="457200" lvl="0" marL="0" rtl="0" algn="just">
              <a:lnSpc>
                <a:spcPct val="107000"/>
              </a:lnSpc>
              <a:spcBef>
                <a:spcPts val="800"/>
              </a:spcBef>
              <a:spcAft>
                <a:spcPts val="0"/>
              </a:spcAft>
              <a:buNone/>
            </a:pPr>
            <a:r>
              <a:t/>
            </a:r>
            <a:endParaRPr sz="1200">
              <a:latin typeface="Times New Roman"/>
              <a:ea typeface="Times New Roman"/>
              <a:cs typeface="Times New Roman"/>
              <a:sym typeface="Times New Roman"/>
            </a:endParaRPr>
          </a:p>
          <a:p>
            <a:pPr indent="0" lvl="0" marL="0" rtl="0" algn="l">
              <a:spcBef>
                <a:spcPts val="800"/>
              </a:spcBef>
              <a:spcAft>
                <a:spcPts val="0"/>
              </a:spcAft>
              <a:buNone/>
            </a:pPr>
            <a:r>
              <a:rPr lang="en-US">
                <a:latin typeface="Times New Roman"/>
                <a:ea typeface="Times New Roman"/>
                <a:cs typeface="Times New Roman"/>
                <a:sym typeface="Times New Roman"/>
              </a:rPr>
              <a:t>Mục tiêu: </a:t>
            </a:r>
            <a:endParaRPr>
              <a:latin typeface="Times New Roman"/>
              <a:ea typeface="Times New Roman"/>
              <a:cs typeface="Times New Roman"/>
              <a:sym typeface="Times New Roman"/>
            </a:endParaRPr>
          </a:p>
          <a:p>
            <a:pPr indent="-171450" lvl="0" marL="171450" rtl="0" algn="l">
              <a:spcBef>
                <a:spcPts val="0"/>
              </a:spcBef>
              <a:spcAft>
                <a:spcPts val="0"/>
              </a:spcAft>
              <a:buClr>
                <a:schemeClr val="dk1"/>
              </a:buClr>
              <a:buSzPts val="1200"/>
              <a:buFont typeface="Arial"/>
              <a:buChar char="•"/>
            </a:pPr>
            <a:r>
              <a:rPr lang="en-US" sz="1200">
                <a:latin typeface="Times New Roman"/>
                <a:ea typeface="Times New Roman"/>
                <a:cs typeface="Times New Roman"/>
                <a:sym typeface="Times New Roman"/>
              </a:rPr>
              <a:t>Đối với người dung: Cho phép người dung nghe các tập podcast, </a:t>
            </a:r>
            <a:endParaRPr/>
          </a:p>
          <a:p>
            <a:pPr indent="-342900" lvl="0" marL="342900" rtl="0" algn="just">
              <a:lnSpc>
                <a:spcPct val="107000"/>
              </a:lnSpc>
              <a:spcBef>
                <a:spcPts val="0"/>
              </a:spcBef>
              <a:spcAft>
                <a:spcPts val="0"/>
              </a:spcAft>
              <a:buClr>
                <a:schemeClr val="dk1"/>
              </a:buClr>
              <a:buSzPts val="1200"/>
              <a:buFont typeface="Noto Sans Symbols"/>
              <a:buChar char="∙"/>
            </a:pPr>
            <a:r>
              <a:rPr lang="en-US" sz="1200">
                <a:latin typeface="Times New Roman"/>
                <a:ea typeface="Times New Roman"/>
                <a:cs typeface="Times New Roman"/>
                <a:sym typeface="Times New Roman"/>
              </a:rPr>
              <a:t>Đối với quản trị viên:</a:t>
            </a:r>
            <a:endParaRPr/>
          </a:p>
          <a:p>
            <a:pPr indent="0" lvl="0" marL="0" rtl="0" algn="l">
              <a:spcBef>
                <a:spcPts val="800"/>
              </a:spcBef>
              <a:spcAft>
                <a:spcPts val="0"/>
              </a:spcAft>
              <a:buNone/>
            </a:pPr>
            <a:r>
              <a:t/>
            </a:r>
            <a:endParaRPr/>
          </a:p>
        </p:txBody>
      </p:sp>
      <p:sp>
        <p:nvSpPr>
          <p:cNvPr id="237" name="Google Shape;23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4" name="Shape 10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5" name="Shape 105"/>
        <p:cNvGrpSpPr/>
        <p:nvPr/>
      </p:nvGrpSpPr>
      <p:grpSpPr>
        <a:xfrm>
          <a:off x="0" y="0"/>
          <a:ext cx="0" cy="0"/>
          <a:chOff x="0" y="0"/>
          <a:chExt cx="0" cy="0"/>
        </a:xfrm>
      </p:grpSpPr>
      <p:sp>
        <p:nvSpPr>
          <p:cNvPr id="106" name="Google Shape;10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8" name="Shape 108"/>
        <p:cNvGrpSpPr/>
        <p:nvPr/>
      </p:nvGrpSpPr>
      <p:grpSpPr>
        <a:xfrm>
          <a:off x="0" y="0"/>
          <a:ext cx="0" cy="0"/>
          <a:chOff x="0" y="0"/>
          <a:chExt cx="0" cy="0"/>
        </a:xfrm>
      </p:grpSpPr>
      <p:sp>
        <p:nvSpPr>
          <p:cNvPr id="109" name="Google Shape;10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1" name="Shape 111"/>
        <p:cNvGrpSpPr/>
        <p:nvPr/>
      </p:nvGrpSpPr>
      <p:grpSpPr>
        <a:xfrm>
          <a:off x="0" y="0"/>
          <a:ext cx="0" cy="0"/>
          <a:chOff x="0" y="0"/>
          <a:chExt cx="0" cy="0"/>
        </a:xfrm>
      </p:grpSpPr>
      <p:sp>
        <p:nvSpPr>
          <p:cNvPr id="112" name="Google Shape;1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4" name="Shape 114"/>
        <p:cNvGrpSpPr/>
        <p:nvPr/>
      </p:nvGrpSpPr>
      <p:grpSpPr>
        <a:xfrm>
          <a:off x="0" y="0"/>
          <a:ext cx="0" cy="0"/>
          <a:chOff x="0" y="0"/>
          <a:chExt cx="0" cy="0"/>
        </a:xfrm>
      </p:grpSpPr>
      <p:sp>
        <p:nvSpPr>
          <p:cNvPr id="115" name="Google Shape;11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17" name="Shape 117"/>
        <p:cNvGrpSpPr/>
        <p:nvPr/>
      </p:nvGrpSpPr>
      <p:grpSpPr>
        <a:xfrm>
          <a:off x="0" y="0"/>
          <a:ext cx="0" cy="0"/>
          <a:chOff x="0" y="0"/>
          <a:chExt cx="0" cy="0"/>
        </a:xfrm>
      </p:grpSpPr>
      <p:sp>
        <p:nvSpPr>
          <p:cNvPr id="118" name="Google Shape;1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0" name="Shape 120"/>
        <p:cNvGrpSpPr/>
        <p:nvPr/>
      </p:nvGrpSpPr>
      <p:grpSpPr>
        <a:xfrm>
          <a:off x="0" y="0"/>
          <a:ext cx="0" cy="0"/>
          <a:chOff x="0" y="0"/>
          <a:chExt cx="0" cy="0"/>
        </a:xfrm>
      </p:grpSpPr>
      <p:sp>
        <p:nvSpPr>
          <p:cNvPr id="121" name="Google Shape;12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26" name="Shape 126"/>
        <p:cNvGrpSpPr/>
        <p:nvPr/>
      </p:nvGrpSpPr>
      <p:grpSpPr>
        <a:xfrm>
          <a:off x="0" y="0"/>
          <a:ext cx="0" cy="0"/>
          <a:chOff x="0" y="0"/>
          <a:chExt cx="0" cy="0"/>
        </a:xfrm>
      </p:grpSpPr>
      <p:sp>
        <p:nvSpPr>
          <p:cNvPr id="127" name="Google Shape;12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9" name="Shape 129"/>
        <p:cNvGrpSpPr/>
        <p:nvPr/>
      </p:nvGrpSpPr>
      <p:grpSpPr>
        <a:xfrm>
          <a:off x="0" y="0"/>
          <a:ext cx="0" cy="0"/>
          <a:chOff x="0" y="0"/>
          <a:chExt cx="0" cy="0"/>
        </a:xfrm>
      </p:grpSpPr>
      <p:sp>
        <p:nvSpPr>
          <p:cNvPr id="130" name="Google Shape;13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32" name="Shape 132"/>
        <p:cNvGrpSpPr/>
        <p:nvPr/>
      </p:nvGrpSpPr>
      <p:grpSpPr>
        <a:xfrm>
          <a:off x="0" y="0"/>
          <a:ext cx="0" cy="0"/>
          <a:chOff x="0" y="0"/>
          <a:chExt cx="0" cy="0"/>
        </a:xfrm>
      </p:grpSpPr>
      <p:sp>
        <p:nvSpPr>
          <p:cNvPr id="133" name="Google Shape;13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8" name="Shape 148"/>
        <p:cNvGrpSpPr/>
        <p:nvPr/>
      </p:nvGrpSpPr>
      <p:grpSpPr>
        <a:xfrm>
          <a:off x="0" y="0"/>
          <a:ext cx="0" cy="0"/>
          <a:chOff x="0" y="0"/>
          <a:chExt cx="0" cy="0"/>
        </a:xfrm>
      </p:grpSpPr>
      <p:sp>
        <p:nvSpPr>
          <p:cNvPr id="149" name="Google Shape;14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1" name="Shape 151"/>
        <p:cNvGrpSpPr/>
        <p:nvPr/>
      </p:nvGrpSpPr>
      <p:grpSpPr>
        <a:xfrm>
          <a:off x="0" y="0"/>
          <a:ext cx="0" cy="0"/>
          <a:chOff x="0" y="0"/>
          <a:chExt cx="0" cy="0"/>
        </a:xfrm>
      </p:grpSpPr>
      <p:sp>
        <p:nvSpPr>
          <p:cNvPr id="152" name="Google Shape;15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4" name="Shape 154"/>
        <p:cNvGrpSpPr/>
        <p:nvPr/>
      </p:nvGrpSpPr>
      <p:grpSpPr>
        <a:xfrm>
          <a:off x="0" y="0"/>
          <a:ext cx="0" cy="0"/>
          <a:chOff x="0" y="0"/>
          <a:chExt cx="0" cy="0"/>
        </a:xfrm>
      </p:grpSpPr>
      <p:sp>
        <p:nvSpPr>
          <p:cNvPr id="155" name="Google Shape;1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7" name="Shape 157"/>
        <p:cNvGrpSpPr/>
        <p:nvPr/>
      </p:nvGrpSpPr>
      <p:grpSpPr>
        <a:xfrm>
          <a:off x="0" y="0"/>
          <a:ext cx="0" cy="0"/>
          <a:chOff x="0" y="0"/>
          <a:chExt cx="0" cy="0"/>
        </a:xfrm>
      </p:grpSpPr>
      <p:sp>
        <p:nvSpPr>
          <p:cNvPr id="158" name="Google Shape;15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0" name="Shape 160"/>
        <p:cNvGrpSpPr/>
        <p:nvPr/>
      </p:nvGrpSpPr>
      <p:grpSpPr>
        <a:xfrm>
          <a:off x="0" y="0"/>
          <a:ext cx="0" cy="0"/>
          <a:chOff x="0" y="0"/>
          <a:chExt cx="0" cy="0"/>
        </a:xfrm>
      </p:grpSpPr>
      <p:sp>
        <p:nvSpPr>
          <p:cNvPr id="161" name="Google Shape;16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3" name="Shape 163"/>
        <p:cNvGrpSpPr/>
        <p:nvPr/>
      </p:nvGrpSpPr>
      <p:grpSpPr>
        <a:xfrm>
          <a:off x="0" y="0"/>
          <a:ext cx="0" cy="0"/>
          <a:chOff x="0" y="0"/>
          <a:chExt cx="0" cy="0"/>
        </a:xfrm>
      </p:grpSpPr>
      <p:sp>
        <p:nvSpPr>
          <p:cNvPr id="164" name="Google Shape;16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9" name="Shape 169"/>
        <p:cNvGrpSpPr/>
        <p:nvPr/>
      </p:nvGrpSpPr>
      <p:grpSpPr>
        <a:xfrm>
          <a:off x="0" y="0"/>
          <a:ext cx="0" cy="0"/>
          <a:chOff x="0" y="0"/>
          <a:chExt cx="0" cy="0"/>
        </a:xfrm>
      </p:grpSpPr>
      <p:sp>
        <p:nvSpPr>
          <p:cNvPr id="170" name="Google Shape;170;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1" name="Google Shape;171;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73" name="Google Shape;17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3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6" name="Shape 176"/>
        <p:cNvGrpSpPr/>
        <p:nvPr/>
      </p:nvGrpSpPr>
      <p:grpSpPr>
        <a:xfrm>
          <a:off x="0" y="0"/>
          <a:ext cx="0" cy="0"/>
          <a:chOff x="0" y="0"/>
          <a:chExt cx="0" cy="0"/>
        </a:xfrm>
      </p:grpSpPr>
      <p:sp>
        <p:nvSpPr>
          <p:cNvPr id="177" name="Google Shape;177;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8" name="Google Shape;178;p36"/>
          <p:cNvSpPr/>
          <p:nvPr>
            <p:ph idx="2" type="pic"/>
          </p:nvPr>
        </p:nvSpPr>
        <p:spPr>
          <a:xfrm>
            <a:off x="5183188" y="987425"/>
            <a:ext cx="6172200" cy="4873625"/>
          </a:xfrm>
          <a:prstGeom prst="rect">
            <a:avLst/>
          </a:prstGeom>
          <a:noFill/>
          <a:ln>
            <a:noFill/>
          </a:ln>
        </p:spPr>
      </p:sp>
      <p:sp>
        <p:nvSpPr>
          <p:cNvPr id="179" name="Google Shape;179;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Times New Roman"/>
                <a:ea typeface="Times New Roman"/>
                <a:cs typeface="Times New Roman"/>
                <a:sym typeface="Times New Roman"/>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80" name="Google Shape;18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2" name="Google Shape;18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3" name="Shape 183"/>
        <p:cNvGrpSpPr/>
        <p:nvPr/>
      </p:nvGrpSpPr>
      <p:grpSpPr>
        <a:xfrm>
          <a:off x="0" y="0"/>
          <a:ext cx="0" cy="0"/>
          <a:chOff x="0" y="0"/>
          <a:chExt cx="0" cy="0"/>
        </a:xfrm>
      </p:grpSpPr>
      <p:sp>
        <p:nvSpPr>
          <p:cNvPr id="184" name="Google Shape;184;p3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5" name="Google Shape;185;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3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9" name="Shape 189"/>
        <p:cNvGrpSpPr/>
        <p:nvPr/>
      </p:nvGrpSpPr>
      <p:grpSpPr>
        <a:xfrm>
          <a:off x="0" y="0"/>
          <a:ext cx="0" cy="0"/>
          <a:chOff x="0" y="0"/>
          <a:chExt cx="0" cy="0"/>
        </a:xfrm>
      </p:grpSpPr>
      <p:sp>
        <p:nvSpPr>
          <p:cNvPr id="190" name="Google Shape;190;p38"/>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1" name="Google Shape;191;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3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6"/>
          <p:cNvSpPr/>
          <p:nvPr>
            <p:ph idx="2" type="pic"/>
          </p:nvPr>
        </p:nvSpPr>
        <p:spPr>
          <a:xfrm>
            <a:off x="5183188" y="987425"/>
            <a:ext cx="6172200" cy="4873625"/>
          </a:xfrm>
          <a:prstGeom prst="rect">
            <a:avLst/>
          </a:prstGeom>
          <a:noFill/>
          <a:ln>
            <a:noFill/>
          </a:ln>
        </p:spPr>
      </p:sp>
      <p:sp>
        <p:nvSpPr>
          <p:cNvPr id="78" name="Google Shape;7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4.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4"/>
            </a:gs>
            <a:gs pos="100000">
              <a:srgbClr val="FEF8F4"/>
            </a:gs>
          </a:gsLst>
          <a:lin ang="5400000" scaled="0"/>
        </a:grad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marR="0" rt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3"/>
          <p:cNvSpPr/>
          <p:nvPr/>
        </p:nvSpPr>
        <p:spPr>
          <a:xfrm>
            <a:off x="901" y="6644867"/>
            <a:ext cx="12197715" cy="216535"/>
          </a:xfrm>
          <a:custGeom>
            <a:rect b="b" l="l" r="r" t="t"/>
            <a:pathLst>
              <a:path extrusionOk="0" h="216534" w="12197715">
                <a:moveTo>
                  <a:pt x="5016" y="0"/>
                </a:moveTo>
                <a:lnTo>
                  <a:pt x="0" y="216408"/>
                </a:lnTo>
                <a:lnTo>
                  <a:pt x="12197219" y="216408"/>
                </a:lnTo>
                <a:lnTo>
                  <a:pt x="12197219" y="6781"/>
                </a:lnTo>
                <a:lnTo>
                  <a:pt x="5016" y="0"/>
                </a:lnTo>
                <a:close/>
              </a:path>
            </a:pathLst>
          </a:custGeom>
          <a:solidFill>
            <a:srgbClr val="0679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descr="Đại học Thủ Dầu Một | School Reviews" id="16" name="Google Shape;16;p13"/>
          <p:cNvPicPr preferRelativeResize="0"/>
          <p:nvPr/>
        </p:nvPicPr>
        <p:blipFill rotWithShape="1">
          <a:blip r:embed="rId1">
            <a:alphaModFix/>
          </a:blip>
          <a:srcRect b="0" l="0" r="0" t="0"/>
          <a:stretch/>
        </p:blipFill>
        <p:spPr>
          <a:xfrm>
            <a:off x="651143" y="136525"/>
            <a:ext cx="1531257" cy="745047"/>
          </a:xfrm>
          <a:prstGeom prst="rect">
            <a:avLst/>
          </a:prstGeom>
          <a:noFill/>
          <a:ln>
            <a:noFill/>
          </a:ln>
        </p:spPr>
      </p:pic>
      <p:cxnSp>
        <p:nvCxnSpPr>
          <p:cNvPr id="17" name="Google Shape;17;p13"/>
          <p:cNvCxnSpPr/>
          <p:nvPr/>
        </p:nvCxnSpPr>
        <p:spPr>
          <a:xfrm>
            <a:off x="943200" y="1088572"/>
            <a:ext cx="10261829" cy="0"/>
          </a:xfrm>
          <a:prstGeom prst="straightConnector1">
            <a:avLst/>
          </a:prstGeom>
          <a:noFill/>
          <a:ln cap="flat" cmpd="sng" w="31750">
            <a:solidFill>
              <a:srgbClr val="2F5496"/>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18" name="Google Shape;18;p13"/>
          <p:cNvSpPr txBox="1"/>
          <p:nvPr/>
        </p:nvSpPr>
        <p:spPr>
          <a:xfrm>
            <a:off x="2770603" y="603128"/>
            <a:ext cx="56170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2F5496"/>
                </a:solidFill>
                <a:latin typeface="Times New Roman"/>
                <a:ea typeface="Times New Roman"/>
                <a:cs typeface="Times New Roman"/>
                <a:sym typeface="Times New Roman"/>
              </a:rPr>
              <a:t>Khát vọng – Trách Nhiệm – Sáng tạo</a:t>
            </a:r>
            <a:endParaRPr i="1" sz="1800">
              <a:solidFill>
                <a:srgbClr val="2F5496"/>
              </a:solidFill>
              <a:latin typeface="Times New Roman"/>
              <a:ea typeface="Times New Roman"/>
              <a:cs typeface="Times New Roman"/>
              <a:sym typeface="Times New Roman"/>
            </a:endParaRPr>
          </a:p>
        </p:txBody>
      </p:sp>
      <p:sp>
        <p:nvSpPr>
          <p:cNvPr id="19" name="Google Shape;19;p13"/>
          <p:cNvSpPr txBox="1"/>
          <p:nvPr/>
        </p:nvSpPr>
        <p:spPr>
          <a:xfrm>
            <a:off x="2209800" y="280074"/>
            <a:ext cx="546825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2F5496"/>
                </a:solidFill>
                <a:latin typeface="Times New Roman"/>
                <a:ea typeface="Times New Roman"/>
                <a:cs typeface="Times New Roman"/>
                <a:sym typeface="Times New Roman"/>
              </a:rPr>
              <a:t>TRƯỜNG ĐẠI HỌC THỦ DẦU MỘT</a:t>
            </a:r>
            <a:endParaRPr b="1" sz="2200">
              <a:solidFill>
                <a:srgbClr val="2F5496"/>
              </a:solidFill>
              <a:latin typeface="Times New Roman"/>
              <a:ea typeface="Times New Roman"/>
              <a:cs typeface="Times New Roman"/>
              <a:sym typeface="Times New Roman"/>
            </a:endParaRPr>
          </a:p>
        </p:txBody>
      </p:sp>
      <p:sp>
        <p:nvSpPr>
          <p:cNvPr id="20" name="Google Shape;20;p13"/>
          <p:cNvSpPr/>
          <p:nvPr/>
        </p:nvSpPr>
        <p:spPr>
          <a:xfrm>
            <a:off x="0" y="6644865"/>
            <a:ext cx="4540885" cy="220345"/>
          </a:xfrm>
          <a:custGeom>
            <a:rect b="b" l="l" r="r" t="t"/>
            <a:pathLst>
              <a:path extrusionOk="0" h="220345" w="454088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21" name="Google Shape;21;p13"/>
          <p:cNvSpPr/>
          <p:nvPr/>
        </p:nvSpPr>
        <p:spPr>
          <a:xfrm>
            <a:off x="4034451" y="6648708"/>
            <a:ext cx="514350" cy="217170"/>
          </a:xfrm>
          <a:custGeom>
            <a:rect b="b" l="l" r="r" t="t"/>
            <a:pathLst>
              <a:path extrusionOk="0" h="217170" w="514350">
                <a:moveTo>
                  <a:pt x="605" y="214439"/>
                </a:moveTo>
                <a:lnTo>
                  <a:pt x="0" y="216548"/>
                </a:lnTo>
                <a:lnTo>
                  <a:pt x="605" y="214439"/>
                </a:lnTo>
                <a:close/>
              </a:path>
              <a:path extrusionOk="0" h="217170" w="514350">
                <a:moveTo>
                  <a:pt x="21979" y="210731"/>
                </a:moveTo>
                <a:lnTo>
                  <a:pt x="19524" y="216548"/>
                </a:lnTo>
                <a:lnTo>
                  <a:pt x="20442" y="214541"/>
                </a:lnTo>
                <a:lnTo>
                  <a:pt x="21287" y="213197"/>
                </a:lnTo>
                <a:lnTo>
                  <a:pt x="21979" y="210731"/>
                </a:lnTo>
                <a:close/>
              </a:path>
              <a:path extrusionOk="0" h="217170" w="51435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extrusionOk="0" h="217170" w="514350">
                <a:moveTo>
                  <a:pt x="21287" y="213197"/>
                </a:moveTo>
                <a:lnTo>
                  <a:pt x="20442" y="214541"/>
                </a:lnTo>
                <a:lnTo>
                  <a:pt x="19772" y="216077"/>
                </a:lnTo>
                <a:lnTo>
                  <a:pt x="20480" y="216077"/>
                </a:lnTo>
                <a:lnTo>
                  <a:pt x="21287" y="213197"/>
                </a:lnTo>
                <a:close/>
              </a:path>
              <a:path extrusionOk="0" h="217170" w="514350">
                <a:moveTo>
                  <a:pt x="22839" y="210731"/>
                </a:moveTo>
                <a:lnTo>
                  <a:pt x="21979" y="210731"/>
                </a:lnTo>
                <a:lnTo>
                  <a:pt x="21287" y="213197"/>
                </a:lnTo>
                <a:lnTo>
                  <a:pt x="22839" y="210731"/>
                </a:lnTo>
                <a:close/>
              </a:path>
              <a:path extrusionOk="0" h="217170" w="514350">
                <a:moveTo>
                  <a:pt x="494736" y="2997"/>
                </a:moveTo>
                <a:lnTo>
                  <a:pt x="493822" y="6083"/>
                </a:lnTo>
                <a:lnTo>
                  <a:pt x="494871" y="3001"/>
                </a:lnTo>
                <a:lnTo>
                  <a:pt x="494736" y="2997"/>
                </a:lnTo>
                <a:close/>
              </a:path>
              <a:path extrusionOk="0" h="217170" w="514350">
                <a:moveTo>
                  <a:pt x="494871" y="3001"/>
                </a:moveTo>
                <a:lnTo>
                  <a:pt x="493822" y="6083"/>
                </a:lnTo>
                <a:lnTo>
                  <a:pt x="512765" y="6083"/>
                </a:lnTo>
                <a:lnTo>
                  <a:pt x="513926" y="3556"/>
                </a:lnTo>
                <a:lnTo>
                  <a:pt x="494871" y="3001"/>
                </a:lnTo>
                <a:close/>
              </a:path>
              <a:path extrusionOk="0" h="217170" w="514350">
                <a:moveTo>
                  <a:pt x="495892" y="0"/>
                </a:moveTo>
                <a:lnTo>
                  <a:pt x="494736" y="2997"/>
                </a:lnTo>
                <a:lnTo>
                  <a:pt x="494872" y="2997"/>
                </a:lnTo>
                <a:lnTo>
                  <a:pt x="4958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22" name="Google Shape;22;p13"/>
          <p:cNvSpPr txBox="1"/>
          <p:nvPr/>
        </p:nvSpPr>
        <p:spPr>
          <a:xfrm>
            <a:off x="651143" y="6644197"/>
            <a:ext cx="1850066" cy="22034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200" u="none">
                <a:solidFill>
                  <a:schemeClr val="lt1"/>
                </a:solidFill>
                <a:latin typeface="Times New Roman"/>
                <a:ea typeface="Times New Roman"/>
                <a:cs typeface="Times New Roman"/>
                <a:sym typeface="Times New Roman"/>
              </a:rPr>
              <a:t>Actor</a:t>
            </a:r>
            <a:endParaRPr/>
          </a:p>
        </p:txBody>
      </p:sp>
      <p:sp>
        <p:nvSpPr>
          <p:cNvPr id="23" name="Google Shape;23;p13"/>
          <p:cNvSpPr txBox="1"/>
          <p:nvPr/>
        </p:nvSpPr>
        <p:spPr>
          <a:xfrm>
            <a:off x="8238860" y="584962"/>
            <a:ext cx="2848430"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2F5496"/>
                </a:solidFill>
                <a:latin typeface="Times New Roman"/>
                <a:ea typeface="Times New Roman"/>
                <a:cs typeface="Times New Roman"/>
                <a:sym typeface="Times New Roman"/>
              </a:rPr>
              <a:t>www.tdmu.edu.vn</a:t>
            </a:r>
            <a:endParaRPr sz="2000">
              <a:solidFill>
                <a:srgbClr val="2F5496"/>
              </a:solidFill>
              <a:latin typeface="Times New Roman"/>
              <a:ea typeface="Times New Roman"/>
              <a:cs typeface="Times New Roman"/>
              <a:sym typeface="Times New Roman"/>
            </a:endParaRPr>
          </a:p>
        </p:txBody>
      </p:sp>
      <p:pic>
        <p:nvPicPr>
          <p:cNvPr descr="Đại học Thủ Dầu Một | School Reviews" id="24" name="Google Shape;24;p13"/>
          <p:cNvPicPr preferRelativeResize="0"/>
          <p:nvPr/>
        </p:nvPicPr>
        <p:blipFill rotWithShape="1">
          <a:blip r:embed="rId2">
            <a:alphaModFix amt="13000"/>
          </a:blip>
          <a:srcRect b="0" l="0" r="0" t="0"/>
          <a:stretch/>
        </p:blipFill>
        <p:spPr>
          <a:xfrm>
            <a:off x="3543913" y="2036762"/>
            <a:ext cx="4724400" cy="229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4"/>
            </a:gs>
            <a:gs pos="100000">
              <a:srgbClr val="FEF8F4"/>
            </a:gs>
          </a:gsLst>
          <a:lin ang="5400000" scaled="0"/>
        </a:gradFill>
      </p:bgPr>
    </p:bg>
    <p:spTree>
      <p:nvGrpSpPr>
        <p:cNvPr id="94" name="Shape 94"/>
        <p:cNvGrpSpPr/>
        <p:nvPr/>
      </p:nvGrpSpPr>
      <p:grpSpPr>
        <a:xfrm>
          <a:off x="0" y="0"/>
          <a:ext cx="0" cy="0"/>
          <a:chOff x="0" y="0"/>
          <a:chExt cx="0" cy="0"/>
        </a:xfrm>
      </p:grpSpPr>
      <p:sp>
        <p:nvSpPr>
          <p:cNvPr id="95" name="Google Shape;9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Times New Roman"/>
                <a:ea typeface="Times New Roman"/>
                <a:cs typeface="Times New Roman"/>
                <a:sym typeface="Times New Roman"/>
              </a:defRPr>
            </a:lvl1pPr>
            <a:lvl2pPr indent="0" lvl="1" marL="0" marR="0" rtl="0" algn="r">
              <a:spcBef>
                <a:spcPts val="0"/>
              </a:spcBef>
              <a:buNone/>
              <a:defRPr sz="1200">
                <a:solidFill>
                  <a:srgbClr val="888888"/>
                </a:solidFill>
                <a:latin typeface="Times New Roman"/>
                <a:ea typeface="Times New Roman"/>
                <a:cs typeface="Times New Roman"/>
                <a:sym typeface="Times New Roman"/>
              </a:defRPr>
            </a:lvl2pPr>
            <a:lvl3pPr indent="0" lvl="2" marL="0" marR="0" rtl="0" algn="r">
              <a:spcBef>
                <a:spcPts val="0"/>
              </a:spcBef>
              <a:buNone/>
              <a:defRPr sz="1200">
                <a:solidFill>
                  <a:srgbClr val="888888"/>
                </a:solidFill>
                <a:latin typeface="Times New Roman"/>
                <a:ea typeface="Times New Roman"/>
                <a:cs typeface="Times New Roman"/>
                <a:sym typeface="Times New Roman"/>
              </a:defRPr>
            </a:lvl3pPr>
            <a:lvl4pPr indent="0" lvl="3" marL="0" marR="0" rtl="0" algn="r">
              <a:spcBef>
                <a:spcPts val="0"/>
              </a:spcBef>
              <a:buNone/>
              <a:defRPr sz="1200">
                <a:solidFill>
                  <a:srgbClr val="888888"/>
                </a:solidFill>
                <a:latin typeface="Times New Roman"/>
                <a:ea typeface="Times New Roman"/>
                <a:cs typeface="Times New Roman"/>
                <a:sym typeface="Times New Roman"/>
              </a:defRPr>
            </a:lvl4pPr>
            <a:lvl5pPr indent="0" lvl="4" marL="0" marR="0" rtl="0" algn="r">
              <a:spcBef>
                <a:spcPts val="0"/>
              </a:spcBef>
              <a:buNone/>
              <a:defRPr sz="1200">
                <a:solidFill>
                  <a:srgbClr val="888888"/>
                </a:solidFill>
                <a:latin typeface="Times New Roman"/>
                <a:ea typeface="Times New Roman"/>
                <a:cs typeface="Times New Roman"/>
                <a:sym typeface="Times New Roman"/>
              </a:defRPr>
            </a:lvl5pPr>
            <a:lvl6pPr indent="0" lvl="5" marL="0" marR="0" rtl="0" algn="r">
              <a:spcBef>
                <a:spcPts val="0"/>
              </a:spcBef>
              <a:buNone/>
              <a:defRPr sz="1200">
                <a:solidFill>
                  <a:srgbClr val="888888"/>
                </a:solidFill>
                <a:latin typeface="Times New Roman"/>
                <a:ea typeface="Times New Roman"/>
                <a:cs typeface="Times New Roman"/>
                <a:sym typeface="Times New Roman"/>
              </a:defRPr>
            </a:lvl6pPr>
            <a:lvl7pPr indent="0" lvl="6" marL="0" marR="0" rtl="0" algn="r">
              <a:spcBef>
                <a:spcPts val="0"/>
              </a:spcBef>
              <a:buNone/>
              <a:defRPr sz="1200">
                <a:solidFill>
                  <a:srgbClr val="888888"/>
                </a:solidFill>
                <a:latin typeface="Times New Roman"/>
                <a:ea typeface="Times New Roman"/>
                <a:cs typeface="Times New Roman"/>
                <a:sym typeface="Times New Roman"/>
              </a:defRPr>
            </a:lvl7pPr>
            <a:lvl8pPr indent="0" lvl="7" marL="0" marR="0" rtl="0" algn="r">
              <a:spcBef>
                <a:spcPts val="0"/>
              </a:spcBef>
              <a:buNone/>
              <a:defRPr sz="1200">
                <a:solidFill>
                  <a:srgbClr val="888888"/>
                </a:solidFill>
                <a:latin typeface="Times New Roman"/>
                <a:ea typeface="Times New Roman"/>
                <a:cs typeface="Times New Roman"/>
                <a:sym typeface="Times New Roman"/>
              </a:defRPr>
            </a:lvl8pPr>
            <a:lvl9pPr indent="0" lvl="8" marL="0" marR="0" rtl="0" algn="r">
              <a:spcBef>
                <a:spcPts val="0"/>
              </a:spcBef>
              <a:buNone/>
              <a:defRPr sz="1200">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5"/>
          <p:cNvSpPr/>
          <p:nvPr/>
        </p:nvSpPr>
        <p:spPr>
          <a:xfrm>
            <a:off x="901" y="6644867"/>
            <a:ext cx="12197715" cy="216535"/>
          </a:xfrm>
          <a:custGeom>
            <a:rect b="b" l="l" r="r" t="t"/>
            <a:pathLst>
              <a:path extrusionOk="0" h="216534" w="12197715">
                <a:moveTo>
                  <a:pt x="5016" y="0"/>
                </a:moveTo>
                <a:lnTo>
                  <a:pt x="0" y="216408"/>
                </a:lnTo>
                <a:lnTo>
                  <a:pt x="12197219" y="216408"/>
                </a:lnTo>
                <a:lnTo>
                  <a:pt x="12197219" y="6781"/>
                </a:lnTo>
                <a:lnTo>
                  <a:pt x="5016" y="0"/>
                </a:lnTo>
                <a:close/>
              </a:path>
            </a:pathLst>
          </a:custGeom>
          <a:solidFill>
            <a:srgbClr val="0679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descr="Đại học Thủ Dầu Một | School Reviews" id="98" name="Google Shape;98;p15"/>
          <p:cNvPicPr preferRelativeResize="0"/>
          <p:nvPr/>
        </p:nvPicPr>
        <p:blipFill rotWithShape="1">
          <a:blip r:embed="rId1">
            <a:alphaModFix/>
          </a:blip>
          <a:srcRect b="0" l="0" r="0" t="0"/>
          <a:stretch/>
        </p:blipFill>
        <p:spPr>
          <a:xfrm>
            <a:off x="651143" y="136525"/>
            <a:ext cx="1531257" cy="745047"/>
          </a:xfrm>
          <a:prstGeom prst="rect">
            <a:avLst/>
          </a:prstGeom>
          <a:noFill/>
          <a:ln>
            <a:noFill/>
          </a:ln>
        </p:spPr>
      </p:pic>
      <p:cxnSp>
        <p:nvCxnSpPr>
          <p:cNvPr id="99" name="Google Shape;99;p15"/>
          <p:cNvCxnSpPr/>
          <p:nvPr/>
        </p:nvCxnSpPr>
        <p:spPr>
          <a:xfrm>
            <a:off x="943200" y="1088572"/>
            <a:ext cx="10261829" cy="0"/>
          </a:xfrm>
          <a:prstGeom prst="straightConnector1">
            <a:avLst/>
          </a:prstGeom>
          <a:noFill/>
          <a:ln cap="flat" cmpd="sng" w="31750">
            <a:solidFill>
              <a:srgbClr val="2F5496"/>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100" name="Google Shape;100;p15"/>
          <p:cNvSpPr txBox="1"/>
          <p:nvPr/>
        </p:nvSpPr>
        <p:spPr>
          <a:xfrm>
            <a:off x="2770603" y="603128"/>
            <a:ext cx="56170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2F5496"/>
                </a:solidFill>
                <a:latin typeface="Times New Roman"/>
                <a:ea typeface="Times New Roman"/>
                <a:cs typeface="Times New Roman"/>
                <a:sym typeface="Times New Roman"/>
              </a:rPr>
              <a:t>Khát vọng – Trách Nhiệm – Sáng tạo</a:t>
            </a:r>
            <a:endParaRPr i="1" sz="1800">
              <a:solidFill>
                <a:srgbClr val="2F5496"/>
              </a:solidFill>
              <a:latin typeface="Times New Roman"/>
              <a:ea typeface="Times New Roman"/>
              <a:cs typeface="Times New Roman"/>
              <a:sym typeface="Times New Roman"/>
            </a:endParaRPr>
          </a:p>
        </p:txBody>
      </p:sp>
      <p:sp>
        <p:nvSpPr>
          <p:cNvPr id="101" name="Google Shape;101;p15"/>
          <p:cNvSpPr txBox="1"/>
          <p:nvPr/>
        </p:nvSpPr>
        <p:spPr>
          <a:xfrm>
            <a:off x="2209800" y="280074"/>
            <a:ext cx="546825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2F5496"/>
                </a:solidFill>
                <a:latin typeface="Times New Roman"/>
                <a:ea typeface="Times New Roman"/>
                <a:cs typeface="Times New Roman"/>
                <a:sym typeface="Times New Roman"/>
              </a:rPr>
              <a:t>TRƯỜNG ĐẠI HỌC THỦ DẦU MỘT</a:t>
            </a:r>
            <a:endParaRPr b="1" sz="2200">
              <a:solidFill>
                <a:srgbClr val="2F5496"/>
              </a:solidFill>
              <a:latin typeface="Times New Roman"/>
              <a:ea typeface="Times New Roman"/>
              <a:cs typeface="Times New Roman"/>
              <a:sym typeface="Times New Roman"/>
            </a:endParaRPr>
          </a:p>
        </p:txBody>
      </p:sp>
      <p:sp>
        <p:nvSpPr>
          <p:cNvPr id="102" name="Google Shape;102;p15"/>
          <p:cNvSpPr/>
          <p:nvPr/>
        </p:nvSpPr>
        <p:spPr>
          <a:xfrm>
            <a:off x="0" y="6644865"/>
            <a:ext cx="4540885" cy="220345"/>
          </a:xfrm>
          <a:custGeom>
            <a:rect b="b" l="l" r="r" t="t"/>
            <a:pathLst>
              <a:path extrusionOk="0" h="220345" w="454088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103" name="Google Shape;103;p15"/>
          <p:cNvSpPr txBox="1"/>
          <p:nvPr/>
        </p:nvSpPr>
        <p:spPr>
          <a:xfrm>
            <a:off x="8238860" y="584962"/>
            <a:ext cx="2848430"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2F5496"/>
                </a:solidFill>
                <a:latin typeface="Times New Roman"/>
                <a:ea typeface="Times New Roman"/>
                <a:cs typeface="Times New Roman"/>
                <a:sym typeface="Times New Roman"/>
              </a:rPr>
              <a:t>www.tdmu.edu.vn</a:t>
            </a:r>
            <a:endParaRPr sz="2000">
              <a:solidFill>
                <a:srgbClr val="2F5496"/>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4"/>
            </a:gs>
            <a:gs pos="100000">
              <a:srgbClr val="FEF8F4"/>
            </a:gs>
          </a:gsLst>
          <a:lin ang="5400000" scaled="0"/>
        </a:gradFill>
      </p:bgPr>
    </p:bg>
    <p:spTree>
      <p:nvGrpSpPr>
        <p:cNvPr id="135" name="Shape 135"/>
        <p:cNvGrpSpPr/>
        <p:nvPr/>
      </p:nvGrpSpPr>
      <p:grpSpPr>
        <a:xfrm>
          <a:off x="0" y="0"/>
          <a:ext cx="0" cy="0"/>
          <a:chOff x="0" y="0"/>
          <a:chExt cx="0" cy="0"/>
        </a:xfrm>
      </p:grpSpPr>
      <p:sp>
        <p:nvSpPr>
          <p:cNvPr id="136" name="Google Shape;13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Times New Roman"/>
                <a:ea typeface="Times New Roman"/>
                <a:cs typeface="Times New Roman"/>
                <a:sym typeface="Times New Roman"/>
              </a:defRPr>
            </a:lvl1pPr>
            <a:lvl2pPr indent="0" lvl="1" marL="0" marR="0" rtl="0" algn="r">
              <a:spcBef>
                <a:spcPts val="0"/>
              </a:spcBef>
              <a:buNone/>
              <a:defRPr sz="1200">
                <a:solidFill>
                  <a:srgbClr val="888888"/>
                </a:solidFill>
                <a:latin typeface="Times New Roman"/>
                <a:ea typeface="Times New Roman"/>
                <a:cs typeface="Times New Roman"/>
                <a:sym typeface="Times New Roman"/>
              </a:defRPr>
            </a:lvl2pPr>
            <a:lvl3pPr indent="0" lvl="2" marL="0" marR="0" rtl="0" algn="r">
              <a:spcBef>
                <a:spcPts val="0"/>
              </a:spcBef>
              <a:buNone/>
              <a:defRPr sz="1200">
                <a:solidFill>
                  <a:srgbClr val="888888"/>
                </a:solidFill>
                <a:latin typeface="Times New Roman"/>
                <a:ea typeface="Times New Roman"/>
                <a:cs typeface="Times New Roman"/>
                <a:sym typeface="Times New Roman"/>
              </a:defRPr>
            </a:lvl3pPr>
            <a:lvl4pPr indent="0" lvl="3" marL="0" marR="0" rtl="0" algn="r">
              <a:spcBef>
                <a:spcPts val="0"/>
              </a:spcBef>
              <a:buNone/>
              <a:defRPr sz="1200">
                <a:solidFill>
                  <a:srgbClr val="888888"/>
                </a:solidFill>
                <a:latin typeface="Times New Roman"/>
                <a:ea typeface="Times New Roman"/>
                <a:cs typeface="Times New Roman"/>
                <a:sym typeface="Times New Roman"/>
              </a:defRPr>
            </a:lvl4pPr>
            <a:lvl5pPr indent="0" lvl="4" marL="0" marR="0" rtl="0" algn="r">
              <a:spcBef>
                <a:spcPts val="0"/>
              </a:spcBef>
              <a:buNone/>
              <a:defRPr sz="1200">
                <a:solidFill>
                  <a:srgbClr val="888888"/>
                </a:solidFill>
                <a:latin typeface="Times New Roman"/>
                <a:ea typeface="Times New Roman"/>
                <a:cs typeface="Times New Roman"/>
                <a:sym typeface="Times New Roman"/>
              </a:defRPr>
            </a:lvl5pPr>
            <a:lvl6pPr indent="0" lvl="5" marL="0" marR="0" rtl="0" algn="r">
              <a:spcBef>
                <a:spcPts val="0"/>
              </a:spcBef>
              <a:buNone/>
              <a:defRPr sz="1200">
                <a:solidFill>
                  <a:srgbClr val="888888"/>
                </a:solidFill>
                <a:latin typeface="Times New Roman"/>
                <a:ea typeface="Times New Roman"/>
                <a:cs typeface="Times New Roman"/>
                <a:sym typeface="Times New Roman"/>
              </a:defRPr>
            </a:lvl6pPr>
            <a:lvl7pPr indent="0" lvl="6" marL="0" marR="0" rtl="0" algn="r">
              <a:spcBef>
                <a:spcPts val="0"/>
              </a:spcBef>
              <a:buNone/>
              <a:defRPr sz="1200">
                <a:solidFill>
                  <a:srgbClr val="888888"/>
                </a:solidFill>
                <a:latin typeface="Times New Roman"/>
                <a:ea typeface="Times New Roman"/>
                <a:cs typeface="Times New Roman"/>
                <a:sym typeface="Times New Roman"/>
              </a:defRPr>
            </a:lvl7pPr>
            <a:lvl8pPr indent="0" lvl="7" marL="0" marR="0" rtl="0" algn="r">
              <a:spcBef>
                <a:spcPts val="0"/>
              </a:spcBef>
              <a:buNone/>
              <a:defRPr sz="1200">
                <a:solidFill>
                  <a:srgbClr val="888888"/>
                </a:solidFill>
                <a:latin typeface="Times New Roman"/>
                <a:ea typeface="Times New Roman"/>
                <a:cs typeface="Times New Roman"/>
                <a:sym typeface="Times New Roman"/>
              </a:defRPr>
            </a:lvl8pPr>
            <a:lvl9pPr indent="0" lvl="8" marL="0" marR="0" rtl="0" algn="r">
              <a:spcBef>
                <a:spcPts val="0"/>
              </a:spcBef>
              <a:buNone/>
              <a:defRPr sz="1200">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18"/>
          <p:cNvSpPr/>
          <p:nvPr/>
        </p:nvSpPr>
        <p:spPr>
          <a:xfrm>
            <a:off x="901" y="6644867"/>
            <a:ext cx="12197715" cy="216535"/>
          </a:xfrm>
          <a:custGeom>
            <a:rect b="b" l="l" r="r" t="t"/>
            <a:pathLst>
              <a:path extrusionOk="0" h="216534" w="12197715">
                <a:moveTo>
                  <a:pt x="5016" y="0"/>
                </a:moveTo>
                <a:lnTo>
                  <a:pt x="0" y="216408"/>
                </a:lnTo>
                <a:lnTo>
                  <a:pt x="12197219" y="216408"/>
                </a:lnTo>
                <a:lnTo>
                  <a:pt x="12197219" y="6781"/>
                </a:lnTo>
                <a:lnTo>
                  <a:pt x="5016" y="0"/>
                </a:lnTo>
                <a:close/>
              </a:path>
            </a:pathLst>
          </a:custGeom>
          <a:solidFill>
            <a:srgbClr val="0679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pic>
        <p:nvPicPr>
          <p:cNvPr descr="Đại học Thủ Dầu Một | School Reviews" id="139" name="Google Shape;139;p18"/>
          <p:cNvPicPr preferRelativeResize="0"/>
          <p:nvPr/>
        </p:nvPicPr>
        <p:blipFill rotWithShape="1">
          <a:blip r:embed="rId1">
            <a:alphaModFix/>
          </a:blip>
          <a:srcRect b="0" l="0" r="0" t="0"/>
          <a:stretch/>
        </p:blipFill>
        <p:spPr>
          <a:xfrm>
            <a:off x="651143" y="136525"/>
            <a:ext cx="1531257" cy="745047"/>
          </a:xfrm>
          <a:prstGeom prst="rect">
            <a:avLst/>
          </a:prstGeom>
          <a:noFill/>
          <a:ln>
            <a:noFill/>
          </a:ln>
        </p:spPr>
      </p:pic>
      <p:cxnSp>
        <p:nvCxnSpPr>
          <p:cNvPr id="140" name="Google Shape;140;p18"/>
          <p:cNvCxnSpPr/>
          <p:nvPr/>
        </p:nvCxnSpPr>
        <p:spPr>
          <a:xfrm>
            <a:off x="943200" y="1088572"/>
            <a:ext cx="10261829" cy="0"/>
          </a:xfrm>
          <a:prstGeom prst="straightConnector1">
            <a:avLst/>
          </a:prstGeom>
          <a:noFill/>
          <a:ln cap="flat" cmpd="sng" w="31750">
            <a:solidFill>
              <a:srgbClr val="2F5496"/>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141" name="Google Shape;141;p18"/>
          <p:cNvSpPr txBox="1"/>
          <p:nvPr/>
        </p:nvSpPr>
        <p:spPr>
          <a:xfrm>
            <a:off x="2770603" y="603128"/>
            <a:ext cx="56170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2F5496"/>
                </a:solidFill>
                <a:latin typeface="Times New Roman"/>
                <a:ea typeface="Times New Roman"/>
                <a:cs typeface="Times New Roman"/>
                <a:sym typeface="Times New Roman"/>
              </a:rPr>
              <a:t>Khát vọng – Trách Nhiệm – Sáng tạo</a:t>
            </a:r>
            <a:endParaRPr i="1" sz="1800">
              <a:solidFill>
                <a:srgbClr val="2F5496"/>
              </a:solidFill>
              <a:latin typeface="Times New Roman"/>
              <a:ea typeface="Times New Roman"/>
              <a:cs typeface="Times New Roman"/>
              <a:sym typeface="Times New Roman"/>
            </a:endParaRPr>
          </a:p>
        </p:txBody>
      </p:sp>
      <p:sp>
        <p:nvSpPr>
          <p:cNvPr id="142" name="Google Shape;142;p18"/>
          <p:cNvSpPr txBox="1"/>
          <p:nvPr/>
        </p:nvSpPr>
        <p:spPr>
          <a:xfrm>
            <a:off x="2209800" y="280074"/>
            <a:ext cx="546825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2F5496"/>
                </a:solidFill>
                <a:latin typeface="Times New Roman"/>
                <a:ea typeface="Times New Roman"/>
                <a:cs typeface="Times New Roman"/>
                <a:sym typeface="Times New Roman"/>
              </a:rPr>
              <a:t>TRƯỜNG ĐẠI HỌC THỦ DẦU MỘT</a:t>
            </a:r>
            <a:endParaRPr b="1" sz="2200">
              <a:solidFill>
                <a:srgbClr val="2F5496"/>
              </a:solidFill>
              <a:latin typeface="Times New Roman"/>
              <a:ea typeface="Times New Roman"/>
              <a:cs typeface="Times New Roman"/>
              <a:sym typeface="Times New Roman"/>
            </a:endParaRPr>
          </a:p>
        </p:txBody>
      </p:sp>
      <p:sp>
        <p:nvSpPr>
          <p:cNvPr id="143" name="Google Shape;143;p18"/>
          <p:cNvSpPr/>
          <p:nvPr/>
        </p:nvSpPr>
        <p:spPr>
          <a:xfrm>
            <a:off x="0" y="6644865"/>
            <a:ext cx="4540885" cy="220345"/>
          </a:xfrm>
          <a:custGeom>
            <a:rect b="b" l="l" r="r" t="t"/>
            <a:pathLst>
              <a:path extrusionOk="0" h="220345" w="454088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144" name="Google Shape;144;p18"/>
          <p:cNvSpPr/>
          <p:nvPr/>
        </p:nvSpPr>
        <p:spPr>
          <a:xfrm>
            <a:off x="4034451" y="6648708"/>
            <a:ext cx="514350" cy="217170"/>
          </a:xfrm>
          <a:custGeom>
            <a:rect b="b" l="l" r="r" t="t"/>
            <a:pathLst>
              <a:path extrusionOk="0" h="217170" w="514350">
                <a:moveTo>
                  <a:pt x="605" y="214439"/>
                </a:moveTo>
                <a:lnTo>
                  <a:pt x="0" y="216548"/>
                </a:lnTo>
                <a:lnTo>
                  <a:pt x="605" y="214439"/>
                </a:lnTo>
                <a:close/>
              </a:path>
              <a:path extrusionOk="0" h="217170" w="514350">
                <a:moveTo>
                  <a:pt x="21979" y="210731"/>
                </a:moveTo>
                <a:lnTo>
                  <a:pt x="19524" y="216548"/>
                </a:lnTo>
                <a:lnTo>
                  <a:pt x="20442" y="214541"/>
                </a:lnTo>
                <a:lnTo>
                  <a:pt x="21287" y="213197"/>
                </a:lnTo>
                <a:lnTo>
                  <a:pt x="21979" y="210731"/>
                </a:lnTo>
                <a:close/>
              </a:path>
              <a:path extrusionOk="0" h="217170" w="51435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extrusionOk="0" h="217170" w="514350">
                <a:moveTo>
                  <a:pt x="21287" y="213197"/>
                </a:moveTo>
                <a:lnTo>
                  <a:pt x="20442" y="214541"/>
                </a:lnTo>
                <a:lnTo>
                  <a:pt x="19772" y="216077"/>
                </a:lnTo>
                <a:lnTo>
                  <a:pt x="20480" y="216077"/>
                </a:lnTo>
                <a:lnTo>
                  <a:pt x="21287" y="213197"/>
                </a:lnTo>
                <a:close/>
              </a:path>
              <a:path extrusionOk="0" h="217170" w="514350">
                <a:moveTo>
                  <a:pt x="22839" y="210731"/>
                </a:moveTo>
                <a:lnTo>
                  <a:pt x="21979" y="210731"/>
                </a:lnTo>
                <a:lnTo>
                  <a:pt x="21287" y="213197"/>
                </a:lnTo>
                <a:lnTo>
                  <a:pt x="22839" y="210731"/>
                </a:lnTo>
                <a:close/>
              </a:path>
              <a:path extrusionOk="0" h="217170" w="514350">
                <a:moveTo>
                  <a:pt x="494736" y="2997"/>
                </a:moveTo>
                <a:lnTo>
                  <a:pt x="493822" y="6083"/>
                </a:lnTo>
                <a:lnTo>
                  <a:pt x="494871" y="3001"/>
                </a:lnTo>
                <a:lnTo>
                  <a:pt x="494736" y="2997"/>
                </a:lnTo>
                <a:close/>
              </a:path>
              <a:path extrusionOk="0" h="217170" w="514350">
                <a:moveTo>
                  <a:pt x="494871" y="3001"/>
                </a:moveTo>
                <a:lnTo>
                  <a:pt x="493822" y="6083"/>
                </a:lnTo>
                <a:lnTo>
                  <a:pt x="512765" y="6083"/>
                </a:lnTo>
                <a:lnTo>
                  <a:pt x="513926" y="3556"/>
                </a:lnTo>
                <a:lnTo>
                  <a:pt x="494871" y="3001"/>
                </a:lnTo>
                <a:close/>
              </a:path>
              <a:path extrusionOk="0" h="217170" w="514350">
                <a:moveTo>
                  <a:pt x="495892" y="0"/>
                </a:moveTo>
                <a:lnTo>
                  <a:pt x="494736" y="2997"/>
                </a:lnTo>
                <a:lnTo>
                  <a:pt x="494872" y="2997"/>
                </a:lnTo>
                <a:lnTo>
                  <a:pt x="4958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145" name="Google Shape;145;p18"/>
          <p:cNvSpPr txBox="1"/>
          <p:nvPr/>
        </p:nvSpPr>
        <p:spPr>
          <a:xfrm>
            <a:off x="651143" y="6644197"/>
            <a:ext cx="1850066" cy="22034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Times New Roman"/>
                <a:ea typeface="Times New Roman"/>
                <a:cs typeface="Times New Roman"/>
                <a:sym typeface="Times New Roman"/>
              </a:rPr>
              <a:t>Actor</a:t>
            </a:r>
            <a:endParaRPr/>
          </a:p>
        </p:txBody>
      </p:sp>
      <p:sp>
        <p:nvSpPr>
          <p:cNvPr id="146" name="Google Shape;146;p18"/>
          <p:cNvSpPr txBox="1"/>
          <p:nvPr/>
        </p:nvSpPr>
        <p:spPr>
          <a:xfrm>
            <a:off x="8238860" y="584962"/>
            <a:ext cx="2848430"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rgbClr val="2F5496"/>
                </a:solidFill>
                <a:latin typeface="Times New Roman"/>
                <a:ea typeface="Times New Roman"/>
                <a:cs typeface="Times New Roman"/>
                <a:sym typeface="Times New Roman"/>
              </a:rPr>
              <a:t>www.tdmu.edu.vn</a:t>
            </a:r>
            <a:endParaRPr sz="2000">
              <a:solidFill>
                <a:srgbClr val="2F5496"/>
              </a:solidFill>
              <a:latin typeface="Times New Roman"/>
              <a:ea typeface="Times New Roman"/>
              <a:cs typeface="Times New Roman"/>
              <a:sym typeface="Times New Roman"/>
            </a:endParaRPr>
          </a:p>
        </p:txBody>
      </p:sp>
      <p:pic>
        <p:nvPicPr>
          <p:cNvPr descr="Đại học Thủ Dầu Một | School Reviews" id="147" name="Google Shape;147;p18"/>
          <p:cNvPicPr preferRelativeResize="0"/>
          <p:nvPr/>
        </p:nvPicPr>
        <p:blipFill rotWithShape="1">
          <a:blip r:embed="rId2">
            <a:alphaModFix amt="13000"/>
          </a:blip>
          <a:srcRect b="0" l="0" r="0" t="0"/>
          <a:stretch/>
        </p:blipFill>
        <p:spPr>
          <a:xfrm>
            <a:off x="3543913" y="2036762"/>
            <a:ext cx="4724400" cy="229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10.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Trung tâm Tuyển sinh" id="200" name="Google Shape;200;p1"/>
          <p:cNvPicPr preferRelativeResize="0"/>
          <p:nvPr/>
        </p:nvPicPr>
        <p:blipFill rotWithShape="1">
          <a:blip r:embed="rId3">
            <a:alphaModFix/>
          </a:blip>
          <a:srcRect b="0" l="0" r="0" t="0"/>
          <a:stretch/>
        </p:blipFill>
        <p:spPr>
          <a:xfrm>
            <a:off x="2489200" y="0"/>
            <a:ext cx="9702800" cy="6760886"/>
          </a:xfrm>
          <a:prstGeom prst="rect">
            <a:avLst/>
          </a:prstGeom>
          <a:noFill/>
          <a:ln>
            <a:noFill/>
          </a:ln>
        </p:spPr>
      </p:pic>
      <p:grpSp>
        <p:nvGrpSpPr>
          <p:cNvPr id="201" name="Google Shape;201;p1"/>
          <p:cNvGrpSpPr/>
          <p:nvPr/>
        </p:nvGrpSpPr>
        <p:grpSpPr>
          <a:xfrm>
            <a:off x="-6616" y="-20452"/>
            <a:ext cx="12198616" cy="6879073"/>
            <a:chOff x="-12" y="-20452"/>
            <a:chExt cx="12198616" cy="6879073"/>
          </a:xfrm>
        </p:grpSpPr>
        <p:sp>
          <p:nvSpPr>
            <p:cNvPr id="202" name="Google Shape;202;p1"/>
            <p:cNvSpPr/>
            <p:nvPr/>
          </p:nvSpPr>
          <p:spPr>
            <a:xfrm>
              <a:off x="2091143" y="0"/>
              <a:ext cx="3836035" cy="6718300"/>
            </a:xfrm>
            <a:custGeom>
              <a:rect b="b" l="l" r="r" t="t"/>
              <a:pathLst>
                <a:path extrusionOk="0" h="6718300" w="3836035">
                  <a:moveTo>
                    <a:pt x="3835679" y="6718236"/>
                  </a:moveTo>
                  <a:lnTo>
                    <a:pt x="723633" y="3632"/>
                  </a:lnTo>
                  <a:lnTo>
                    <a:pt x="444982" y="3632"/>
                  </a:lnTo>
                  <a:lnTo>
                    <a:pt x="443306" y="0"/>
                  </a:lnTo>
                  <a:lnTo>
                    <a:pt x="0" y="0"/>
                  </a:lnTo>
                  <a:lnTo>
                    <a:pt x="3112071" y="6714604"/>
                  </a:lnTo>
                  <a:lnTo>
                    <a:pt x="3390696" y="6714604"/>
                  </a:lnTo>
                  <a:lnTo>
                    <a:pt x="3392386" y="6718236"/>
                  </a:lnTo>
                  <a:lnTo>
                    <a:pt x="3835679" y="6718236"/>
                  </a:lnTo>
                  <a:close/>
                </a:path>
              </a:pathLst>
            </a:custGeom>
            <a:solidFill>
              <a:srgbClr val="F5F5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
            <p:cNvSpPr/>
            <p:nvPr/>
          </p:nvSpPr>
          <p:spPr>
            <a:xfrm>
              <a:off x="2236216" y="353339"/>
              <a:ext cx="3455670" cy="6504940"/>
            </a:xfrm>
            <a:custGeom>
              <a:rect b="b" l="l" r="r" t="t"/>
              <a:pathLst>
                <a:path extrusionOk="0" h="6504940" w="3455670">
                  <a:moveTo>
                    <a:pt x="3455263" y="6504660"/>
                  </a:moveTo>
                  <a:lnTo>
                    <a:pt x="1174927" y="1584515"/>
                  </a:lnTo>
                  <a:lnTo>
                    <a:pt x="860234" y="1584515"/>
                  </a:lnTo>
                  <a:lnTo>
                    <a:pt x="845362" y="1552448"/>
                  </a:lnTo>
                  <a:lnTo>
                    <a:pt x="1124127" y="1552448"/>
                  </a:lnTo>
                  <a:lnTo>
                    <a:pt x="392493" y="0"/>
                  </a:lnTo>
                  <a:lnTo>
                    <a:pt x="77800" y="0"/>
                  </a:lnTo>
                  <a:lnTo>
                    <a:pt x="80594" y="5943"/>
                  </a:lnTo>
                  <a:lnTo>
                    <a:pt x="0" y="5943"/>
                  </a:lnTo>
                  <a:lnTo>
                    <a:pt x="3011970" y="6504660"/>
                  </a:lnTo>
                  <a:lnTo>
                    <a:pt x="3455263" y="6504660"/>
                  </a:lnTo>
                  <a:close/>
                </a:path>
              </a:pathLst>
            </a:custGeom>
            <a:solidFill>
              <a:srgbClr val="1053AF">
                <a:alpha val="4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
            <p:cNvSpPr/>
            <p:nvPr/>
          </p:nvSpPr>
          <p:spPr>
            <a:xfrm>
              <a:off x="3359442" y="2404198"/>
              <a:ext cx="2507615" cy="4453890"/>
            </a:xfrm>
            <a:custGeom>
              <a:rect b="b" l="l" r="r" t="t"/>
              <a:pathLst>
                <a:path extrusionOk="0" h="4453890" w="2507615">
                  <a:moveTo>
                    <a:pt x="443306" y="0"/>
                  </a:moveTo>
                  <a:lnTo>
                    <a:pt x="0" y="0"/>
                  </a:lnTo>
                  <a:lnTo>
                    <a:pt x="2064231" y="4453801"/>
                  </a:lnTo>
                  <a:lnTo>
                    <a:pt x="2507525" y="4453801"/>
                  </a:lnTo>
                  <a:lnTo>
                    <a:pt x="443306" y="0"/>
                  </a:lnTo>
                  <a:close/>
                </a:path>
              </a:pathLst>
            </a:custGeom>
            <a:solidFill>
              <a:srgbClr val="042088">
                <a:alpha val="3764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
            <p:cNvSpPr/>
            <p:nvPr/>
          </p:nvSpPr>
          <p:spPr>
            <a:xfrm>
              <a:off x="2472842" y="0"/>
              <a:ext cx="1163955" cy="1938020"/>
            </a:xfrm>
            <a:custGeom>
              <a:rect b="b" l="l" r="r" t="t"/>
              <a:pathLst>
                <a:path extrusionOk="0" h="1938020" w="1163954">
                  <a:moveTo>
                    <a:pt x="265506" y="0"/>
                  </a:moveTo>
                  <a:lnTo>
                    <a:pt x="0" y="0"/>
                  </a:lnTo>
                  <a:lnTo>
                    <a:pt x="166522" y="359283"/>
                  </a:lnTo>
                  <a:lnTo>
                    <a:pt x="303415" y="359283"/>
                  </a:lnTo>
                  <a:lnTo>
                    <a:pt x="1035050" y="1937867"/>
                  </a:lnTo>
                  <a:lnTo>
                    <a:pt x="1163650" y="1937867"/>
                  </a:lnTo>
                  <a:lnTo>
                    <a:pt x="265506" y="0"/>
                  </a:lnTo>
                  <a:close/>
                </a:path>
              </a:pathLst>
            </a:custGeom>
            <a:solidFill>
              <a:srgbClr val="0420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
            <p:cNvSpPr/>
            <p:nvPr/>
          </p:nvSpPr>
          <p:spPr>
            <a:xfrm>
              <a:off x="889" y="6637610"/>
              <a:ext cx="12197715" cy="216535"/>
            </a:xfrm>
            <a:custGeom>
              <a:rect b="b" l="l" r="r" t="t"/>
              <a:pathLst>
                <a:path extrusionOk="0" h="216534" w="12197715">
                  <a:moveTo>
                    <a:pt x="5016" y="0"/>
                  </a:moveTo>
                  <a:lnTo>
                    <a:pt x="0" y="216408"/>
                  </a:lnTo>
                  <a:lnTo>
                    <a:pt x="12197219" y="216408"/>
                  </a:lnTo>
                  <a:lnTo>
                    <a:pt x="12197219" y="6781"/>
                  </a:lnTo>
                  <a:lnTo>
                    <a:pt x="5016" y="0"/>
                  </a:lnTo>
                  <a:close/>
                </a:path>
              </a:pathLst>
            </a:custGeom>
            <a:solidFill>
              <a:srgbClr val="0679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
            <p:cNvSpPr/>
            <p:nvPr/>
          </p:nvSpPr>
          <p:spPr>
            <a:xfrm>
              <a:off x="-12" y="6637608"/>
              <a:ext cx="4540885" cy="220345"/>
            </a:xfrm>
            <a:custGeom>
              <a:rect b="b" l="l" r="r" t="t"/>
              <a:pathLst>
                <a:path extrusionOk="0" h="220345" w="454088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
            <p:cNvSpPr/>
            <p:nvPr/>
          </p:nvSpPr>
          <p:spPr>
            <a:xfrm>
              <a:off x="4034439" y="6641451"/>
              <a:ext cx="514350" cy="217170"/>
            </a:xfrm>
            <a:custGeom>
              <a:rect b="b" l="l" r="r" t="t"/>
              <a:pathLst>
                <a:path extrusionOk="0" h="217170" w="514350">
                  <a:moveTo>
                    <a:pt x="605" y="214439"/>
                  </a:moveTo>
                  <a:lnTo>
                    <a:pt x="0" y="216548"/>
                  </a:lnTo>
                  <a:lnTo>
                    <a:pt x="605" y="214439"/>
                  </a:lnTo>
                  <a:close/>
                </a:path>
                <a:path extrusionOk="0" h="217170" w="514350">
                  <a:moveTo>
                    <a:pt x="21979" y="210731"/>
                  </a:moveTo>
                  <a:lnTo>
                    <a:pt x="19524" y="216548"/>
                  </a:lnTo>
                  <a:lnTo>
                    <a:pt x="20442" y="214541"/>
                  </a:lnTo>
                  <a:lnTo>
                    <a:pt x="21287" y="213197"/>
                  </a:lnTo>
                  <a:lnTo>
                    <a:pt x="21979" y="210731"/>
                  </a:lnTo>
                  <a:close/>
                </a:path>
                <a:path extrusionOk="0" h="217170" w="51435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extrusionOk="0" h="217170" w="514350">
                  <a:moveTo>
                    <a:pt x="21287" y="213197"/>
                  </a:moveTo>
                  <a:lnTo>
                    <a:pt x="20442" y="214541"/>
                  </a:lnTo>
                  <a:lnTo>
                    <a:pt x="19772" y="216077"/>
                  </a:lnTo>
                  <a:lnTo>
                    <a:pt x="20480" y="216077"/>
                  </a:lnTo>
                  <a:lnTo>
                    <a:pt x="21287" y="213197"/>
                  </a:lnTo>
                  <a:close/>
                </a:path>
                <a:path extrusionOk="0" h="217170" w="514350">
                  <a:moveTo>
                    <a:pt x="22839" y="210731"/>
                  </a:moveTo>
                  <a:lnTo>
                    <a:pt x="21979" y="210731"/>
                  </a:lnTo>
                  <a:lnTo>
                    <a:pt x="21287" y="213197"/>
                  </a:lnTo>
                  <a:lnTo>
                    <a:pt x="22839" y="210731"/>
                  </a:lnTo>
                  <a:close/>
                </a:path>
                <a:path extrusionOk="0" h="217170" w="514350">
                  <a:moveTo>
                    <a:pt x="494736" y="2997"/>
                  </a:moveTo>
                  <a:lnTo>
                    <a:pt x="493822" y="6083"/>
                  </a:lnTo>
                  <a:lnTo>
                    <a:pt x="494871" y="3001"/>
                  </a:lnTo>
                  <a:lnTo>
                    <a:pt x="494736" y="2997"/>
                  </a:lnTo>
                  <a:close/>
                </a:path>
                <a:path extrusionOk="0" h="217170" w="514350">
                  <a:moveTo>
                    <a:pt x="494871" y="3001"/>
                  </a:moveTo>
                  <a:lnTo>
                    <a:pt x="493822" y="6083"/>
                  </a:lnTo>
                  <a:lnTo>
                    <a:pt x="512765" y="6083"/>
                  </a:lnTo>
                  <a:lnTo>
                    <a:pt x="513926" y="3556"/>
                  </a:lnTo>
                  <a:lnTo>
                    <a:pt x="494871" y="3001"/>
                  </a:lnTo>
                  <a:close/>
                </a:path>
                <a:path extrusionOk="0" h="217170" w="514350">
                  <a:moveTo>
                    <a:pt x="495892" y="0"/>
                  </a:moveTo>
                  <a:lnTo>
                    <a:pt x="494736" y="2997"/>
                  </a:lnTo>
                  <a:lnTo>
                    <a:pt x="494872" y="2997"/>
                  </a:lnTo>
                  <a:lnTo>
                    <a:pt x="4958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
            <p:cNvSpPr/>
            <p:nvPr/>
          </p:nvSpPr>
          <p:spPr>
            <a:xfrm>
              <a:off x="6604" y="-20452"/>
              <a:ext cx="5480685" cy="6715125"/>
            </a:xfrm>
            <a:custGeom>
              <a:rect b="b" l="l" r="r" t="t"/>
              <a:pathLst>
                <a:path extrusionOk="0" h="6715125" w="5480685">
                  <a:moveTo>
                    <a:pt x="2368194" y="0"/>
                  </a:moveTo>
                  <a:lnTo>
                    <a:pt x="0" y="0"/>
                  </a:lnTo>
                  <a:lnTo>
                    <a:pt x="0" y="6714604"/>
                  </a:lnTo>
                  <a:lnTo>
                    <a:pt x="5480253" y="6714604"/>
                  </a:lnTo>
                  <a:lnTo>
                    <a:pt x="2368194"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2"/>
                </a:solidFill>
                <a:highlight>
                  <a:srgbClr val="00FFFF"/>
                </a:highlight>
                <a:latin typeface="Calibri"/>
                <a:ea typeface="Calibri"/>
                <a:cs typeface="Calibri"/>
                <a:sym typeface="Calibri"/>
              </a:endParaRPr>
            </a:p>
          </p:txBody>
        </p:sp>
      </p:grpSp>
      <p:pic>
        <p:nvPicPr>
          <p:cNvPr descr="Đại học Thủ Dầu Một | School Reviews" id="210" name="Google Shape;210;p1"/>
          <p:cNvPicPr preferRelativeResize="0"/>
          <p:nvPr/>
        </p:nvPicPr>
        <p:blipFill rotWithShape="1">
          <a:blip r:embed="rId4">
            <a:alphaModFix/>
          </a:blip>
          <a:srcRect b="0" l="0" r="0" t="0"/>
          <a:stretch/>
        </p:blipFill>
        <p:spPr>
          <a:xfrm>
            <a:off x="75589" y="139700"/>
            <a:ext cx="2448167" cy="1194855"/>
          </a:xfrm>
          <a:prstGeom prst="rect">
            <a:avLst/>
          </a:prstGeom>
          <a:noFill/>
          <a:ln>
            <a:noFill/>
          </a:ln>
        </p:spPr>
      </p:pic>
      <p:sp>
        <p:nvSpPr>
          <p:cNvPr id="211" name="Google Shape;211;p1"/>
          <p:cNvSpPr txBox="1"/>
          <p:nvPr/>
        </p:nvSpPr>
        <p:spPr>
          <a:xfrm>
            <a:off x="174523" y="3337110"/>
            <a:ext cx="4046368"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THIẾT KẾ VÀ XÂY DỰNG HỆ THỐNG TẠO NỘI DUNG PODCAST SỬ DỤNG REACT NATIVE, REACTJS KẾT HỢP CÔNG NGHỆ AI</a:t>
            </a:r>
            <a:endParaRPr b="1" sz="1800">
              <a:solidFill>
                <a:schemeClr val="dk1"/>
              </a:solidFill>
              <a:latin typeface="Calibri"/>
              <a:ea typeface="Calibri"/>
              <a:cs typeface="Calibri"/>
              <a:sym typeface="Calibri"/>
            </a:endParaRPr>
          </a:p>
        </p:txBody>
      </p:sp>
      <p:sp>
        <p:nvSpPr>
          <p:cNvPr id="212" name="Google Shape;212;p1"/>
          <p:cNvSpPr txBox="1"/>
          <p:nvPr/>
        </p:nvSpPr>
        <p:spPr>
          <a:xfrm>
            <a:off x="361399" y="5205925"/>
            <a:ext cx="4046368" cy="167649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SVTH: Báo Thị Mỹ Hương</a:t>
            </a:r>
            <a:endParaRPr sz="1800">
              <a:solidFill>
                <a:schemeClr val="dk2"/>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MSSV:  2124802010287</a:t>
            </a:r>
            <a:endParaRPr sz="1800">
              <a:solidFill>
                <a:schemeClr val="dk2"/>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GVHD: Ths. Nguyễn Trung Kiệt</a:t>
            </a:r>
            <a:endParaRPr/>
          </a:p>
        </p:txBody>
      </p:sp>
      <p:sp>
        <p:nvSpPr>
          <p:cNvPr id="213" name="Google Shape;213;p1"/>
          <p:cNvSpPr txBox="1"/>
          <p:nvPr/>
        </p:nvSpPr>
        <p:spPr>
          <a:xfrm>
            <a:off x="174523" y="2525897"/>
            <a:ext cx="3455670" cy="384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00">
                <a:solidFill>
                  <a:schemeClr val="dk1"/>
                </a:solidFill>
                <a:latin typeface="Times New Roman"/>
                <a:ea typeface="Times New Roman"/>
                <a:cs typeface="Times New Roman"/>
                <a:sym typeface="Times New Roman"/>
              </a:rPr>
              <a:t>BÁO CÁO TỐT NGHIỆP</a:t>
            </a:r>
            <a:endParaRPr b="1" sz="19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0"/>
          <p:cNvSpPr txBox="1"/>
          <p:nvPr>
            <p:ph type="title"/>
          </p:nvPr>
        </p:nvSpPr>
        <p:spPr>
          <a:xfrm>
            <a:off x="1980752" y="1318409"/>
            <a:ext cx="8230496" cy="549116"/>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00000"/>
              <a:buFont typeface="Times New Roman "/>
              <a:buNone/>
            </a:pPr>
            <a:r>
              <a:rPr b="1" lang="en-US" sz="4400">
                <a:solidFill>
                  <a:schemeClr val="dk1"/>
                </a:solidFill>
                <a:latin typeface="Times New Roman "/>
                <a:ea typeface="Times New Roman "/>
                <a:cs typeface="Times New Roman "/>
                <a:sym typeface="Times New Roman "/>
              </a:rPr>
              <a:t>Hướng Phát Triển Trong Tương Lai</a:t>
            </a:r>
            <a:endParaRPr/>
          </a:p>
        </p:txBody>
      </p:sp>
      <p:sp>
        <p:nvSpPr>
          <p:cNvPr id="395" name="Google Shape;395;p10"/>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396" name="Google Shape;396;p10"/>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397" name="Google Shape;397;p10"/>
          <p:cNvSpPr/>
          <p:nvPr/>
        </p:nvSpPr>
        <p:spPr>
          <a:xfrm>
            <a:off x="1010322" y="2131625"/>
            <a:ext cx="10134600" cy="1644309"/>
          </a:xfrm>
          <a:prstGeom prst="roundRect">
            <a:avLst>
              <a:gd fmla="val 9316"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Times New Roman "/>
              <a:ea typeface="Times New Roman "/>
              <a:cs typeface="Times New Roman "/>
              <a:sym typeface="Times New Roman "/>
            </a:endParaRPr>
          </a:p>
        </p:txBody>
      </p:sp>
      <p:sp>
        <p:nvSpPr>
          <p:cNvPr id="398" name="Google Shape;398;p10"/>
          <p:cNvSpPr/>
          <p:nvPr/>
        </p:nvSpPr>
        <p:spPr>
          <a:xfrm>
            <a:off x="1237136" y="2304704"/>
            <a:ext cx="5954316" cy="265877"/>
          </a:xfrm>
          <a:prstGeom prst="rect">
            <a:avLst/>
          </a:prstGeom>
          <a:noFill/>
          <a:ln>
            <a:noFill/>
          </a:ln>
        </p:spPr>
        <p:txBody>
          <a:bodyPr anchorCtr="0" anchor="t" bIns="0" lIns="0" spcFirstLastPara="1" rIns="0" wrap="square" tIns="0">
            <a:noAutofit/>
          </a:bodyPr>
          <a:lstStyle/>
          <a:p>
            <a:pPr indent="0" lvl="0" marL="0" marR="0" rtl="0" algn="l">
              <a:lnSpc>
                <a:spcPct val="85937"/>
              </a:lnSpc>
              <a:spcBef>
                <a:spcPts val="0"/>
              </a:spcBef>
              <a:spcAft>
                <a:spcPts val="0"/>
              </a:spcAft>
              <a:buClr>
                <a:srgbClr val="405449"/>
              </a:buClr>
              <a:buSzPts val="3200"/>
              <a:buFont typeface="Times New Roman "/>
              <a:buNone/>
            </a:pPr>
            <a:r>
              <a:rPr b="1" lang="en-US" sz="3200">
                <a:solidFill>
                  <a:srgbClr val="405449"/>
                </a:solidFill>
                <a:latin typeface="Times New Roman "/>
                <a:ea typeface="Times New Roman "/>
                <a:cs typeface="Times New Roman "/>
                <a:sym typeface="Times New Roman "/>
              </a:rPr>
              <a:t>Mở Rộng Tính Năng:</a:t>
            </a:r>
            <a:endParaRPr b="1" sz="3200">
              <a:solidFill>
                <a:schemeClr val="dk1"/>
              </a:solidFill>
              <a:latin typeface="Times New Roman "/>
              <a:ea typeface="Times New Roman "/>
              <a:cs typeface="Times New Roman "/>
              <a:sym typeface="Times New Roman "/>
            </a:endParaRPr>
          </a:p>
        </p:txBody>
      </p:sp>
      <p:sp>
        <p:nvSpPr>
          <p:cNvPr id="399" name="Google Shape;399;p10"/>
          <p:cNvSpPr/>
          <p:nvPr/>
        </p:nvSpPr>
        <p:spPr>
          <a:xfrm>
            <a:off x="1237136" y="2848859"/>
            <a:ext cx="6884887" cy="806028"/>
          </a:xfrm>
          <a:prstGeom prst="rect">
            <a:avLst/>
          </a:prstGeom>
          <a:noFill/>
          <a:ln>
            <a:noFill/>
          </a:ln>
        </p:spPr>
        <p:txBody>
          <a:bodyPr anchorCtr="0" anchor="t" bIns="0" lIns="0" spcFirstLastPara="1" rIns="0" wrap="square" tIns="0">
            <a:noAutofit/>
          </a:bodyPr>
          <a:lstStyle/>
          <a:p>
            <a:pPr indent="-342900" lvl="0" marL="342900" marR="0" rtl="0" algn="l">
              <a:lnSpc>
                <a:spcPct val="101785"/>
              </a:lnSpc>
              <a:spcBef>
                <a:spcPts val="0"/>
              </a:spcBef>
              <a:spcAft>
                <a:spcPts val="0"/>
              </a:spcAft>
              <a:buClr>
                <a:srgbClr val="405449"/>
              </a:buClr>
              <a:buSzPts val="2800"/>
              <a:buFont typeface="Times New Roman "/>
              <a:buChar char="•"/>
            </a:pPr>
            <a:r>
              <a:rPr lang="en-US" sz="2800">
                <a:solidFill>
                  <a:srgbClr val="405449"/>
                </a:solidFill>
                <a:latin typeface="Times New Roman "/>
                <a:ea typeface="Times New Roman "/>
                <a:cs typeface="Times New Roman "/>
                <a:sym typeface="Times New Roman "/>
              </a:rPr>
              <a:t>Cho phép người góp giọng vào đọc podcast</a:t>
            </a:r>
            <a:endParaRPr/>
          </a:p>
          <a:p>
            <a:pPr indent="-342900" lvl="0" marL="342900" marR="0" rtl="0" algn="l">
              <a:lnSpc>
                <a:spcPct val="101785"/>
              </a:lnSpc>
              <a:spcBef>
                <a:spcPts val="0"/>
              </a:spcBef>
              <a:spcAft>
                <a:spcPts val="0"/>
              </a:spcAft>
              <a:buClr>
                <a:srgbClr val="405449"/>
              </a:buClr>
              <a:buSzPts val="2800"/>
              <a:buFont typeface="Times New Roman "/>
              <a:buChar char="•"/>
            </a:pPr>
            <a:r>
              <a:rPr lang="en-US" sz="2800">
                <a:solidFill>
                  <a:srgbClr val="405449"/>
                </a:solidFill>
                <a:latin typeface="Times New Roman "/>
                <a:ea typeface="Times New Roman "/>
                <a:cs typeface="Times New Roman "/>
                <a:sym typeface="Times New Roman "/>
              </a:rPr>
              <a:t>Người dùng nâng hạng được tải nội dung lên.</a:t>
            </a:r>
            <a:endParaRPr sz="2800">
              <a:solidFill>
                <a:schemeClr val="dk1"/>
              </a:solidFill>
              <a:latin typeface="Times New Roman "/>
              <a:ea typeface="Times New Roman "/>
              <a:cs typeface="Times New Roman "/>
              <a:sym typeface="Times New Roman "/>
            </a:endParaRPr>
          </a:p>
        </p:txBody>
      </p:sp>
      <p:sp>
        <p:nvSpPr>
          <p:cNvPr id="400" name="Google Shape;400;p10"/>
          <p:cNvSpPr/>
          <p:nvPr/>
        </p:nvSpPr>
        <p:spPr>
          <a:xfrm>
            <a:off x="1010322" y="3914363"/>
            <a:ext cx="10134599" cy="1779255"/>
          </a:xfrm>
          <a:prstGeom prst="roundRect">
            <a:avLst>
              <a:gd fmla="val 9316"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Times New Roman "/>
              <a:ea typeface="Times New Roman "/>
              <a:cs typeface="Times New Roman "/>
              <a:sym typeface="Times New Roman "/>
            </a:endParaRPr>
          </a:p>
        </p:txBody>
      </p:sp>
      <p:sp>
        <p:nvSpPr>
          <p:cNvPr id="401" name="Google Shape;401;p10"/>
          <p:cNvSpPr/>
          <p:nvPr/>
        </p:nvSpPr>
        <p:spPr>
          <a:xfrm>
            <a:off x="1237136" y="4143662"/>
            <a:ext cx="5338731" cy="250832"/>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rgbClr val="405449"/>
              </a:buClr>
              <a:buSzPts val="2800"/>
              <a:buFont typeface="Times New Roman "/>
              <a:buNone/>
            </a:pPr>
            <a:r>
              <a:rPr b="1" lang="en-US" sz="2800">
                <a:solidFill>
                  <a:srgbClr val="405449"/>
                </a:solidFill>
                <a:latin typeface="Times New Roman "/>
                <a:ea typeface="Times New Roman "/>
                <a:cs typeface="Times New Roman "/>
                <a:sym typeface="Times New Roman "/>
              </a:rPr>
              <a:t>Nâng Cấp Công Nghệ AI &amp; Nội Dung</a:t>
            </a:r>
            <a:endParaRPr b="1" sz="2800">
              <a:solidFill>
                <a:schemeClr val="dk1"/>
              </a:solidFill>
              <a:latin typeface="Times New Roman "/>
              <a:ea typeface="Times New Roman "/>
              <a:cs typeface="Times New Roman "/>
              <a:sym typeface="Times New Roman "/>
            </a:endParaRPr>
          </a:p>
        </p:txBody>
      </p:sp>
      <p:sp>
        <p:nvSpPr>
          <p:cNvPr id="402" name="Google Shape;402;p10"/>
          <p:cNvSpPr/>
          <p:nvPr/>
        </p:nvSpPr>
        <p:spPr>
          <a:xfrm>
            <a:off x="1189169" y="4719737"/>
            <a:ext cx="6932854" cy="834032"/>
          </a:xfrm>
          <a:prstGeom prst="rect">
            <a:avLst/>
          </a:prstGeom>
          <a:noFill/>
          <a:ln>
            <a:noFill/>
          </a:ln>
        </p:spPr>
        <p:txBody>
          <a:bodyPr anchorCtr="0" anchor="t" bIns="0" lIns="0" spcFirstLastPara="1" rIns="0" wrap="square" tIns="0">
            <a:noAutofit/>
          </a:bodyPr>
          <a:lstStyle/>
          <a:p>
            <a:pPr indent="-342900" lvl="0" marL="342900" marR="0" rtl="0" algn="l">
              <a:lnSpc>
                <a:spcPct val="101785"/>
              </a:lnSpc>
              <a:spcBef>
                <a:spcPts val="0"/>
              </a:spcBef>
              <a:spcAft>
                <a:spcPts val="0"/>
              </a:spcAft>
              <a:buClr>
                <a:srgbClr val="405449"/>
              </a:buClr>
              <a:buSzPts val="2800"/>
              <a:buFont typeface="Times New Roman "/>
              <a:buChar char="•"/>
            </a:pPr>
            <a:r>
              <a:rPr lang="en-US" sz="2800">
                <a:solidFill>
                  <a:srgbClr val="405449"/>
                </a:solidFill>
                <a:latin typeface="Times New Roman "/>
                <a:ea typeface="Times New Roman "/>
                <a:cs typeface="Times New Roman "/>
                <a:sym typeface="Times New Roman "/>
              </a:rPr>
              <a:t>Nâng cấp Text to speech có nhiều giọng đọc</a:t>
            </a:r>
            <a:endParaRPr sz="2800">
              <a:solidFill>
                <a:srgbClr val="405449"/>
              </a:solidFill>
              <a:latin typeface="Times New Roman "/>
              <a:ea typeface="Times New Roman "/>
              <a:cs typeface="Times New Roman "/>
              <a:sym typeface="Times New Roman "/>
            </a:endParaRPr>
          </a:p>
          <a:p>
            <a:pPr indent="-342900" lvl="0" marL="342900" marR="0" rtl="0" algn="l">
              <a:lnSpc>
                <a:spcPct val="101785"/>
              </a:lnSpc>
              <a:spcBef>
                <a:spcPts val="0"/>
              </a:spcBef>
              <a:spcAft>
                <a:spcPts val="0"/>
              </a:spcAft>
              <a:buClr>
                <a:srgbClr val="405449"/>
              </a:buClr>
              <a:buSzPts val="2800"/>
              <a:buFont typeface="Times New Roman "/>
              <a:buChar char="•"/>
            </a:pPr>
            <a:r>
              <a:rPr lang="en-US" sz="2800">
                <a:solidFill>
                  <a:srgbClr val="405449"/>
                </a:solidFill>
                <a:latin typeface="Times New Roman "/>
                <a:ea typeface="Times New Roman "/>
                <a:cs typeface="Times New Roman "/>
                <a:sym typeface="Times New Roman "/>
              </a:rPr>
              <a:t>Tích hợp Phân tích Xu hướng</a:t>
            </a:r>
            <a:endParaRPr sz="2800">
              <a:solidFill>
                <a:schemeClr val="dk1"/>
              </a:solidFill>
              <a:latin typeface="Times New Roman "/>
              <a:ea typeface="Times New Roman "/>
              <a:cs typeface="Times New Roman "/>
              <a:sym typeface="Times New Roman "/>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1"/>
          <p:cNvSpPr txBox="1"/>
          <p:nvPr/>
        </p:nvSpPr>
        <p:spPr>
          <a:xfrm>
            <a:off x="1625032" y="4419974"/>
            <a:ext cx="8941936" cy="86317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E75B5"/>
              </a:buClr>
              <a:buSzPts val="5400"/>
              <a:buFont typeface="Cambria"/>
              <a:buNone/>
            </a:pPr>
            <a:r>
              <a:rPr b="1" lang="en-US" sz="5400">
                <a:solidFill>
                  <a:srgbClr val="2E75B5"/>
                </a:solidFill>
                <a:latin typeface="Cambria"/>
                <a:ea typeface="Cambria"/>
                <a:cs typeface="Cambria"/>
                <a:sym typeface="Cambria"/>
              </a:rPr>
              <a:t>Cảm ơn đã lắng nghe! </a:t>
            </a:r>
            <a:endParaRPr b="1" sz="5400">
              <a:solidFill>
                <a:srgbClr val="C00000"/>
              </a:solidFill>
              <a:latin typeface="Cambria"/>
              <a:ea typeface="Cambria"/>
              <a:cs typeface="Cambria"/>
              <a:sym typeface="Cambria"/>
            </a:endParaRPr>
          </a:p>
        </p:txBody>
      </p:sp>
      <p:sp>
        <p:nvSpPr>
          <p:cNvPr id="408" name="Google Shape;40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409" name="Google Shape;40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Cambria"/>
                <a:ea typeface="Cambria"/>
                <a:cs typeface="Cambria"/>
                <a:sym typeface="Cambria"/>
              </a:rPr>
              <a:t>10/12/2025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Trung tâm Tuyển sinh" id="415" name="Google Shape;415;p12"/>
          <p:cNvPicPr preferRelativeResize="0"/>
          <p:nvPr/>
        </p:nvPicPr>
        <p:blipFill rotWithShape="1">
          <a:blip r:embed="rId3">
            <a:alphaModFix/>
          </a:blip>
          <a:srcRect b="0" l="0" r="0" t="0"/>
          <a:stretch/>
        </p:blipFill>
        <p:spPr>
          <a:xfrm>
            <a:off x="2489200" y="0"/>
            <a:ext cx="9702800" cy="6760886"/>
          </a:xfrm>
          <a:prstGeom prst="rect">
            <a:avLst/>
          </a:prstGeom>
          <a:noFill/>
          <a:ln>
            <a:noFill/>
          </a:ln>
        </p:spPr>
      </p:pic>
      <p:grpSp>
        <p:nvGrpSpPr>
          <p:cNvPr id="416" name="Google Shape;416;p12"/>
          <p:cNvGrpSpPr/>
          <p:nvPr/>
        </p:nvGrpSpPr>
        <p:grpSpPr>
          <a:xfrm>
            <a:off x="-6616" y="-20452"/>
            <a:ext cx="12198616" cy="6879073"/>
            <a:chOff x="-12" y="-20452"/>
            <a:chExt cx="12198616" cy="6879073"/>
          </a:xfrm>
        </p:grpSpPr>
        <p:sp>
          <p:nvSpPr>
            <p:cNvPr id="417" name="Google Shape;417;p12"/>
            <p:cNvSpPr/>
            <p:nvPr/>
          </p:nvSpPr>
          <p:spPr>
            <a:xfrm>
              <a:off x="2091143" y="0"/>
              <a:ext cx="3836035" cy="6718300"/>
            </a:xfrm>
            <a:custGeom>
              <a:rect b="b" l="l" r="r" t="t"/>
              <a:pathLst>
                <a:path extrusionOk="0" h="6718300" w="3836035">
                  <a:moveTo>
                    <a:pt x="3835679" y="6718236"/>
                  </a:moveTo>
                  <a:lnTo>
                    <a:pt x="723633" y="3632"/>
                  </a:lnTo>
                  <a:lnTo>
                    <a:pt x="444982" y="3632"/>
                  </a:lnTo>
                  <a:lnTo>
                    <a:pt x="443306" y="0"/>
                  </a:lnTo>
                  <a:lnTo>
                    <a:pt x="0" y="0"/>
                  </a:lnTo>
                  <a:lnTo>
                    <a:pt x="3112071" y="6714604"/>
                  </a:lnTo>
                  <a:lnTo>
                    <a:pt x="3390696" y="6714604"/>
                  </a:lnTo>
                  <a:lnTo>
                    <a:pt x="3392386" y="6718236"/>
                  </a:lnTo>
                  <a:lnTo>
                    <a:pt x="3835679" y="6718236"/>
                  </a:lnTo>
                  <a:close/>
                </a:path>
              </a:pathLst>
            </a:custGeom>
            <a:solidFill>
              <a:srgbClr val="F5F5F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12"/>
            <p:cNvSpPr/>
            <p:nvPr/>
          </p:nvSpPr>
          <p:spPr>
            <a:xfrm>
              <a:off x="2236216" y="353339"/>
              <a:ext cx="3455670" cy="6504940"/>
            </a:xfrm>
            <a:custGeom>
              <a:rect b="b" l="l" r="r" t="t"/>
              <a:pathLst>
                <a:path extrusionOk="0" h="6504940" w="3455670">
                  <a:moveTo>
                    <a:pt x="3455263" y="6504660"/>
                  </a:moveTo>
                  <a:lnTo>
                    <a:pt x="1174927" y="1584515"/>
                  </a:lnTo>
                  <a:lnTo>
                    <a:pt x="860234" y="1584515"/>
                  </a:lnTo>
                  <a:lnTo>
                    <a:pt x="845362" y="1552448"/>
                  </a:lnTo>
                  <a:lnTo>
                    <a:pt x="1124127" y="1552448"/>
                  </a:lnTo>
                  <a:lnTo>
                    <a:pt x="392493" y="0"/>
                  </a:lnTo>
                  <a:lnTo>
                    <a:pt x="77800" y="0"/>
                  </a:lnTo>
                  <a:lnTo>
                    <a:pt x="80594" y="5943"/>
                  </a:lnTo>
                  <a:lnTo>
                    <a:pt x="0" y="5943"/>
                  </a:lnTo>
                  <a:lnTo>
                    <a:pt x="3011970" y="6504660"/>
                  </a:lnTo>
                  <a:lnTo>
                    <a:pt x="3455263" y="6504660"/>
                  </a:lnTo>
                  <a:close/>
                </a:path>
              </a:pathLst>
            </a:custGeom>
            <a:solidFill>
              <a:srgbClr val="1053AF">
                <a:alpha val="4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12"/>
            <p:cNvSpPr/>
            <p:nvPr/>
          </p:nvSpPr>
          <p:spPr>
            <a:xfrm>
              <a:off x="3359442" y="2404198"/>
              <a:ext cx="2507615" cy="4453890"/>
            </a:xfrm>
            <a:custGeom>
              <a:rect b="b" l="l" r="r" t="t"/>
              <a:pathLst>
                <a:path extrusionOk="0" h="4453890" w="2507615">
                  <a:moveTo>
                    <a:pt x="443306" y="0"/>
                  </a:moveTo>
                  <a:lnTo>
                    <a:pt x="0" y="0"/>
                  </a:lnTo>
                  <a:lnTo>
                    <a:pt x="2064231" y="4453801"/>
                  </a:lnTo>
                  <a:lnTo>
                    <a:pt x="2507525" y="4453801"/>
                  </a:lnTo>
                  <a:lnTo>
                    <a:pt x="443306" y="0"/>
                  </a:lnTo>
                  <a:close/>
                </a:path>
              </a:pathLst>
            </a:custGeom>
            <a:solidFill>
              <a:srgbClr val="042088">
                <a:alpha val="3764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12"/>
            <p:cNvSpPr/>
            <p:nvPr/>
          </p:nvSpPr>
          <p:spPr>
            <a:xfrm>
              <a:off x="2472842" y="0"/>
              <a:ext cx="1163955" cy="1938020"/>
            </a:xfrm>
            <a:custGeom>
              <a:rect b="b" l="l" r="r" t="t"/>
              <a:pathLst>
                <a:path extrusionOk="0" h="1938020" w="1163954">
                  <a:moveTo>
                    <a:pt x="265506" y="0"/>
                  </a:moveTo>
                  <a:lnTo>
                    <a:pt x="0" y="0"/>
                  </a:lnTo>
                  <a:lnTo>
                    <a:pt x="166522" y="359283"/>
                  </a:lnTo>
                  <a:lnTo>
                    <a:pt x="303415" y="359283"/>
                  </a:lnTo>
                  <a:lnTo>
                    <a:pt x="1035050" y="1937867"/>
                  </a:lnTo>
                  <a:lnTo>
                    <a:pt x="1163650" y="1937867"/>
                  </a:lnTo>
                  <a:lnTo>
                    <a:pt x="265506" y="0"/>
                  </a:lnTo>
                  <a:close/>
                </a:path>
              </a:pathLst>
            </a:custGeom>
            <a:solidFill>
              <a:srgbClr val="04208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12"/>
            <p:cNvSpPr/>
            <p:nvPr/>
          </p:nvSpPr>
          <p:spPr>
            <a:xfrm>
              <a:off x="889" y="6637610"/>
              <a:ext cx="12197715" cy="216535"/>
            </a:xfrm>
            <a:custGeom>
              <a:rect b="b" l="l" r="r" t="t"/>
              <a:pathLst>
                <a:path extrusionOk="0" h="216534" w="12197715">
                  <a:moveTo>
                    <a:pt x="5016" y="0"/>
                  </a:moveTo>
                  <a:lnTo>
                    <a:pt x="0" y="216408"/>
                  </a:lnTo>
                  <a:lnTo>
                    <a:pt x="12197219" y="216408"/>
                  </a:lnTo>
                  <a:lnTo>
                    <a:pt x="12197219" y="6781"/>
                  </a:lnTo>
                  <a:lnTo>
                    <a:pt x="5016" y="0"/>
                  </a:lnTo>
                  <a:close/>
                </a:path>
              </a:pathLst>
            </a:custGeom>
            <a:solidFill>
              <a:srgbClr val="0679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2"/>
            <p:cNvSpPr/>
            <p:nvPr/>
          </p:nvSpPr>
          <p:spPr>
            <a:xfrm>
              <a:off x="-12" y="6637608"/>
              <a:ext cx="4540885" cy="220345"/>
            </a:xfrm>
            <a:custGeom>
              <a:rect b="b" l="l" r="r" t="t"/>
              <a:pathLst>
                <a:path extrusionOk="0" h="220345" w="454088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2"/>
            <p:cNvSpPr/>
            <p:nvPr/>
          </p:nvSpPr>
          <p:spPr>
            <a:xfrm>
              <a:off x="4034439" y="6641451"/>
              <a:ext cx="514350" cy="217170"/>
            </a:xfrm>
            <a:custGeom>
              <a:rect b="b" l="l" r="r" t="t"/>
              <a:pathLst>
                <a:path extrusionOk="0" h="217170" w="514350">
                  <a:moveTo>
                    <a:pt x="605" y="214439"/>
                  </a:moveTo>
                  <a:lnTo>
                    <a:pt x="0" y="216548"/>
                  </a:lnTo>
                  <a:lnTo>
                    <a:pt x="605" y="214439"/>
                  </a:lnTo>
                  <a:close/>
                </a:path>
                <a:path extrusionOk="0" h="217170" w="514350">
                  <a:moveTo>
                    <a:pt x="21979" y="210731"/>
                  </a:moveTo>
                  <a:lnTo>
                    <a:pt x="19524" y="216548"/>
                  </a:lnTo>
                  <a:lnTo>
                    <a:pt x="20442" y="214541"/>
                  </a:lnTo>
                  <a:lnTo>
                    <a:pt x="21287" y="213197"/>
                  </a:lnTo>
                  <a:lnTo>
                    <a:pt x="21979" y="210731"/>
                  </a:lnTo>
                  <a:close/>
                </a:path>
                <a:path extrusionOk="0" h="217170" w="51435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extrusionOk="0" h="217170" w="514350">
                  <a:moveTo>
                    <a:pt x="21287" y="213197"/>
                  </a:moveTo>
                  <a:lnTo>
                    <a:pt x="20442" y="214541"/>
                  </a:lnTo>
                  <a:lnTo>
                    <a:pt x="19772" y="216077"/>
                  </a:lnTo>
                  <a:lnTo>
                    <a:pt x="20480" y="216077"/>
                  </a:lnTo>
                  <a:lnTo>
                    <a:pt x="21287" y="213197"/>
                  </a:lnTo>
                  <a:close/>
                </a:path>
                <a:path extrusionOk="0" h="217170" w="514350">
                  <a:moveTo>
                    <a:pt x="22839" y="210731"/>
                  </a:moveTo>
                  <a:lnTo>
                    <a:pt x="21979" y="210731"/>
                  </a:lnTo>
                  <a:lnTo>
                    <a:pt x="21287" y="213197"/>
                  </a:lnTo>
                  <a:lnTo>
                    <a:pt x="22839" y="210731"/>
                  </a:lnTo>
                  <a:close/>
                </a:path>
                <a:path extrusionOk="0" h="217170" w="514350">
                  <a:moveTo>
                    <a:pt x="494736" y="2997"/>
                  </a:moveTo>
                  <a:lnTo>
                    <a:pt x="493822" y="6083"/>
                  </a:lnTo>
                  <a:lnTo>
                    <a:pt x="494871" y="3001"/>
                  </a:lnTo>
                  <a:lnTo>
                    <a:pt x="494736" y="2997"/>
                  </a:lnTo>
                  <a:close/>
                </a:path>
                <a:path extrusionOk="0" h="217170" w="514350">
                  <a:moveTo>
                    <a:pt x="494871" y="3001"/>
                  </a:moveTo>
                  <a:lnTo>
                    <a:pt x="493822" y="6083"/>
                  </a:lnTo>
                  <a:lnTo>
                    <a:pt x="512765" y="6083"/>
                  </a:lnTo>
                  <a:lnTo>
                    <a:pt x="513926" y="3556"/>
                  </a:lnTo>
                  <a:lnTo>
                    <a:pt x="494871" y="3001"/>
                  </a:lnTo>
                  <a:close/>
                </a:path>
                <a:path extrusionOk="0" h="217170" w="514350">
                  <a:moveTo>
                    <a:pt x="495892" y="0"/>
                  </a:moveTo>
                  <a:lnTo>
                    <a:pt x="494736" y="2997"/>
                  </a:lnTo>
                  <a:lnTo>
                    <a:pt x="494872" y="2997"/>
                  </a:lnTo>
                  <a:lnTo>
                    <a:pt x="4958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12"/>
            <p:cNvSpPr/>
            <p:nvPr/>
          </p:nvSpPr>
          <p:spPr>
            <a:xfrm>
              <a:off x="6604" y="-20452"/>
              <a:ext cx="5480685" cy="6715125"/>
            </a:xfrm>
            <a:custGeom>
              <a:rect b="b" l="l" r="r" t="t"/>
              <a:pathLst>
                <a:path extrusionOk="0" h="6715125" w="5480685">
                  <a:moveTo>
                    <a:pt x="2368194" y="0"/>
                  </a:moveTo>
                  <a:lnTo>
                    <a:pt x="0" y="0"/>
                  </a:lnTo>
                  <a:lnTo>
                    <a:pt x="0" y="6714604"/>
                  </a:lnTo>
                  <a:lnTo>
                    <a:pt x="5480253" y="6714604"/>
                  </a:lnTo>
                  <a:lnTo>
                    <a:pt x="2368194" y="0"/>
                  </a:lnTo>
                  <a:close/>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2"/>
                </a:solidFill>
                <a:highlight>
                  <a:srgbClr val="00FFFF"/>
                </a:highlight>
                <a:latin typeface="Calibri"/>
                <a:ea typeface="Calibri"/>
                <a:cs typeface="Calibri"/>
                <a:sym typeface="Calibri"/>
              </a:endParaRPr>
            </a:p>
          </p:txBody>
        </p:sp>
      </p:grpSp>
      <p:pic>
        <p:nvPicPr>
          <p:cNvPr descr="Đại học Thủ Dầu Một | School Reviews" id="425" name="Google Shape;425;p12"/>
          <p:cNvPicPr preferRelativeResize="0"/>
          <p:nvPr/>
        </p:nvPicPr>
        <p:blipFill rotWithShape="1">
          <a:blip r:embed="rId4">
            <a:alphaModFix/>
          </a:blip>
          <a:srcRect b="0" l="0" r="0" t="0"/>
          <a:stretch/>
        </p:blipFill>
        <p:spPr>
          <a:xfrm>
            <a:off x="75589" y="139700"/>
            <a:ext cx="2448167" cy="1194855"/>
          </a:xfrm>
          <a:prstGeom prst="rect">
            <a:avLst/>
          </a:prstGeom>
          <a:noFill/>
          <a:ln>
            <a:noFill/>
          </a:ln>
        </p:spPr>
      </p:pic>
      <p:sp>
        <p:nvSpPr>
          <p:cNvPr id="426" name="Google Shape;426;p12"/>
          <p:cNvSpPr txBox="1"/>
          <p:nvPr/>
        </p:nvSpPr>
        <p:spPr>
          <a:xfrm>
            <a:off x="174523" y="3337110"/>
            <a:ext cx="4046368"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THIẾT KẾ VÀ XÂY DỰNG HỆ THỐNG TẠO NỘI DUNG PODCAST SỬ DỤNG REACT NATIVE, REACTJS KẾT HỢP CÔNG NGHỆ AI</a:t>
            </a:r>
            <a:endParaRPr b="1" sz="1800">
              <a:solidFill>
                <a:schemeClr val="dk1"/>
              </a:solidFill>
              <a:latin typeface="Calibri"/>
              <a:ea typeface="Calibri"/>
              <a:cs typeface="Calibri"/>
              <a:sym typeface="Calibri"/>
            </a:endParaRPr>
          </a:p>
        </p:txBody>
      </p:sp>
      <p:sp>
        <p:nvSpPr>
          <p:cNvPr id="427" name="Google Shape;427;p12"/>
          <p:cNvSpPr txBox="1"/>
          <p:nvPr/>
        </p:nvSpPr>
        <p:spPr>
          <a:xfrm>
            <a:off x="361399" y="5205925"/>
            <a:ext cx="4046368" cy="167649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SVTH: Báo Thị Mỹ Hương</a:t>
            </a:r>
            <a:endParaRPr sz="1800">
              <a:solidFill>
                <a:schemeClr val="dk2"/>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MSSV:  2124802010287</a:t>
            </a:r>
            <a:endParaRPr sz="1800">
              <a:solidFill>
                <a:schemeClr val="dk2"/>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dk2"/>
              </a:buClr>
              <a:buSzPts val="1800"/>
              <a:buFont typeface="Arial"/>
              <a:buNone/>
            </a:pPr>
            <a:r>
              <a:rPr lang="en-US" sz="1800">
                <a:solidFill>
                  <a:schemeClr val="dk2"/>
                </a:solidFill>
                <a:latin typeface="Times New Roman"/>
                <a:ea typeface="Times New Roman"/>
                <a:cs typeface="Times New Roman"/>
                <a:sym typeface="Times New Roman"/>
              </a:rPr>
              <a:t>GVHD: Ths. Nguyễn Trung Kiệt</a:t>
            </a:r>
            <a:endParaRPr/>
          </a:p>
        </p:txBody>
      </p:sp>
      <p:sp>
        <p:nvSpPr>
          <p:cNvPr id="428" name="Google Shape;428;p12"/>
          <p:cNvSpPr txBox="1"/>
          <p:nvPr/>
        </p:nvSpPr>
        <p:spPr>
          <a:xfrm>
            <a:off x="174523" y="2525897"/>
            <a:ext cx="3455670" cy="384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900">
                <a:solidFill>
                  <a:schemeClr val="dk1"/>
                </a:solidFill>
                <a:latin typeface="Times New Roman"/>
                <a:ea typeface="Times New Roman"/>
                <a:cs typeface="Times New Roman"/>
                <a:sym typeface="Times New Roman"/>
              </a:rPr>
              <a:t>BÁO CÁO TỐT NGHIỆP</a:t>
            </a:r>
            <a:endParaRPr b="1" sz="19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
          <p:cNvSpPr txBox="1"/>
          <p:nvPr/>
        </p:nvSpPr>
        <p:spPr>
          <a:xfrm>
            <a:off x="2775216" y="5209390"/>
            <a:ext cx="1219346" cy="574453"/>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None/>
            </a:pPr>
            <a:r>
              <a:rPr b="1" lang="en-US" sz="3733">
                <a:solidFill>
                  <a:srgbClr val="FFFFFF"/>
                </a:solidFill>
                <a:latin typeface="Times New Roman "/>
                <a:ea typeface="Times New Roman "/>
                <a:cs typeface="Times New Roman "/>
                <a:sym typeface="Times New Roman "/>
              </a:rPr>
              <a:t>04</a:t>
            </a:r>
            <a:endParaRPr/>
          </a:p>
        </p:txBody>
      </p:sp>
      <p:sp>
        <p:nvSpPr>
          <p:cNvPr id="219" name="Google Shape;219;p2"/>
          <p:cNvSpPr txBox="1"/>
          <p:nvPr/>
        </p:nvSpPr>
        <p:spPr>
          <a:xfrm>
            <a:off x="3989178" y="1181882"/>
            <a:ext cx="530260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Times New Roman "/>
                <a:ea typeface="Times New Roman "/>
                <a:cs typeface="Times New Roman "/>
                <a:sym typeface="Times New Roman "/>
              </a:rPr>
              <a:t>NỘI DUNG TRÌNH BÀY</a:t>
            </a:r>
            <a:endParaRPr/>
          </a:p>
        </p:txBody>
      </p:sp>
      <p:sp>
        <p:nvSpPr>
          <p:cNvPr id="220" name="Google Shape;220;p2"/>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221" name="Google Shape;221;p2"/>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222" name="Google Shape;222;p2"/>
          <p:cNvSpPr/>
          <p:nvPr/>
        </p:nvSpPr>
        <p:spPr>
          <a:xfrm>
            <a:off x="3119282" y="2063404"/>
            <a:ext cx="6821127" cy="750829"/>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23" name="Google Shape;223;p2"/>
          <p:cNvSpPr/>
          <p:nvPr/>
        </p:nvSpPr>
        <p:spPr>
          <a:xfrm>
            <a:off x="3418635" y="2092837"/>
            <a:ext cx="656022" cy="657660"/>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
                <a:ea typeface="Times New Roman "/>
                <a:cs typeface="Times New Roman "/>
                <a:sym typeface="Times New Roman "/>
              </a:rPr>
              <a:t> </a:t>
            </a:r>
            <a:r>
              <a:rPr lang="en-US" sz="2400">
                <a:solidFill>
                  <a:schemeClr val="lt1"/>
                </a:solidFill>
                <a:latin typeface="Times New Roman "/>
                <a:ea typeface="Times New Roman "/>
                <a:cs typeface="Times New Roman "/>
                <a:sym typeface="Times New Roman "/>
              </a:rPr>
              <a:t>1</a:t>
            </a:r>
            <a:endParaRPr/>
          </a:p>
        </p:txBody>
      </p:sp>
      <p:sp>
        <p:nvSpPr>
          <p:cNvPr id="224" name="Google Shape;224;p2"/>
          <p:cNvSpPr/>
          <p:nvPr/>
        </p:nvSpPr>
        <p:spPr>
          <a:xfrm>
            <a:off x="4474594" y="2249846"/>
            <a:ext cx="1516626" cy="343642"/>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Mở đầu</a:t>
            </a:r>
            <a:endParaRPr b="1" sz="2800">
              <a:solidFill>
                <a:schemeClr val="dk1"/>
              </a:solidFill>
              <a:latin typeface="Times New Roman "/>
              <a:ea typeface="Times New Roman "/>
              <a:cs typeface="Times New Roman "/>
              <a:sym typeface="Times New Roman "/>
            </a:endParaRPr>
          </a:p>
        </p:txBody>
      </p:sp>
      <p:sp>
        <p:nvSpPr>
          <p:cNvPr id="225" name="Google Shape;225;p2"/>
          <p:cNvSpPr/>
          <p:nvPr/>
        </p:nvSpPr>
        <p:spPr>
          <a:xfrm>
            <a:off x="3119284" y="3176029"/>
            <a:ext cx="6821127" cy="771642"/>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26" name="Google Shape;226;p2"/>
          <p:cNvSpPr/>
          <p:nvPr/>
        </p:nvSpPr>
        <p:spPr>
          <a:xfrm>
            <a:off x="4474597" y="3330687"/>
            <a:ext cx="3583753" cy="43960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chemeClr val="dk1"/>
                </a:solidFill>
                <a:latin typeface="Times New Roman "/>
                <a:ea typeface="Times New Roman "/>
                <a:cs typeface="Times New Roman "/>
                <a:sym typeface="Times New Roman "/>
              </a:rPr>
              <a:t>Tổng quan và lý thuyết</a:t>
            </a:r>
            <a:endParaRPr b="1" sz="2800">
              <a:solidFill>
                <a:schemeClr val="dk1"/>
              </a:solidFill>
              <a:latin typeface="Times New Roman "/>
              <a:ea typeface="Times New Roman "/>
              <a:cs typeface="Times New Roman "/>
              <a:sym typeface="Times New Roman "/>
            </a:endParaRPr>
          </a:p>
        </p:txBody>
      </p:sp>
      <p:sp>
        <p:nvSpPr>
          <p:cNvPr id="227" name="Google Shape;227;p2"/>
          <p:cNvSpPr/>
          <p:nvPr/>
        </p:nvSpPr>
        <p:spPr>
          <a:xfrm>
            <a:off x="3119281" y="4242075"/>
            <a:ext cx="6821128" cy="771643"/>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28" name="Google Shape;228;p2"/>
          <p:cNvSpPr/>
          <p:nvPr/>
        </p:nvSpPr>
        <p:spPr>
          <a:xfrm>
            <a:off x="4612554" y="4420942"/>
            <a:ext cx="4209435" cy="43960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2800">
                <a:solidFill>
                  <a:schemeClr val="dk1"/>
                </a:solidFill>
                <a:latin typeface="Times New Roman "/>
                <a:ea typeface="Times New Roman "/>
                <a:cs typeface="Times New Roman "/>
                <a:sym typeface="Times New Roman "/>
              </a:rPr>
              <a:t>Phân tích và thiết kế hệ thống</a:t>
            </a:r>
            <a:endParaRPr/>
          </a:p>
        </p:txBody>
      </p:sp>
      <p:sp>
        <p:nvSpPr>
          <p:cNvPr id="229" name="Google Shape;229;p2"/>
          <p:cNvSpPr/>
          <p:nvPr/>
        </p:nvSpPr>
        <p:spPr>
          <a:xfrm>
            <a:off x="3119281" y="5329864"/>
            <a:ext cx="6821128" cy="692508"/>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30" name="Google Shape;230;p2"/>
          <p:cNvSpPr/>
          <p:nvPr/>
        </p:nvSpPr>
        <p:spPr>
          <a:xfrm>
            <a:off x="4474594" y="5456316"/>
            <a:ext cx="4209435" cy="43960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800">
                <a:solidFill>
                  <a:schemeClr val="dk1"/>
                </a:solidFill>
                <a:latin typeface="Times New Roman "/>
                <a:ea typeface="Times New Roman "/>
                <a:cs typeface="Times New Roman "/>
                <a:sym typeface="Times New Roman "/>
              </a:rPr>
              <a:t>Kết luận</a:t>
            </a:r>
            <a:endParaRPr/>
          </a:p>
        </p:txBody>
      </p:sp>
      <p:sp>
        <p:nvSpPr>
          <p:cNvPr id="231" name="Google Shape;231;p2"/>
          <p:cNvSpPr/>
          <p:nvPr/>
        </p:nvSpPr>
        <p:spPr>
          <a:xfrm>
            <a:off x="3418635" y="3232492"/>
            <a:ext cx="656022" cy="657660"/>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
                <a:ea typeface="Times New Roman "/>
                <a:cs typeface="Times New Roman "/>
                <a:sym typeface="Times New Roman "/>
              </a:rPr>
              <a:t> </a:t>
            </a:r>
            <a:r>
              <a:rPr lang="en-US" sz="2400">
                <a:solidFill>
                  <a:schemeClr val="lt1"/>
                </a:solidFill>
                <a:latin typeface="Times New Roman "/>
                <a:ea typeface="Times New Roman "/>
                <a:cs typeface="Times New Roman "/>
                <a:sym typeface="Times New Roman "/>
              </a:rPr>
              <a:t>2</a:t>
            </a:r>
            <a:endParaRPr/>
          </a:p>
        </p:txBody>
      </p:sp>
      <p:sp>
        <p:nvSpPr>
          <p:cNvPr id="232" name="Google Shape;232;p2"/>
          <p:cNvSpPr/>
          <p:nvPr/>
        </p:nvSpPr>
        <p:spPr>
          <a:xfrm>
            <a:off x="3418635" y="4308053"/>
            <a:ext cx="656022" cy="657660"/>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
                <a:ea typeface="Times New Roman "/>
                <a:cs typeface="Times New Roman "/>
                <a:sym typeface="Times New Roman "/>
              </a:rPr>
              <a:t> </a:t>
            </a:r>
            <a:r>
              <a:rPr lang="en-US" sz="2400">
                <a:solidFill>
                  <a:schemeClr val="lt1"/>
                </a:solidFill>
                <a:latin typeface="Times New Roman "/>
                <a:ea typeface="Times New Roman "/>
                <a:cs typeface="Times New Roman "/>
                <a:sym typeface="Times New Roman "/>
              </a:rPr>
              <a:t>3</a:t>
            </a:r>
            <a:endParaRPr/>
          </a:p>
        </p:txBody>
      </p:sp>
      <p:sp>
        <p:nvSpPr>
          <p:cNvPr id="233" name="Google Shape;233;p2"/>
          <p:cNvSpPr/>
          <p:nvPr/>
        </p:nvSpPr>
        <p:spPr>
          <a:xfrm>
            <a:off x="3418635" y="5341290"/>
            <a:ext cx="656022" cy="657660"/>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
                <a:ea typeface="Times New Roman "/>
                <a:cs typeface="Times New Roman "/>
                <a:sym typeface="Times New Roman "/>
              </a:rPr>
              <a:t> </a:t>
            </a:r>
            <a:r>
              <a:rPr lang="en-US" sz="2400">
                <a:solidFill>
                  <a:schemeClr val="lt1"/>
                </a:solidFill>
                <a:latin typeface="Times New Roman "/>
                <a:ea typeface="Times New Roman "/>
                <a:cs typeface="Times New Roman "/>
                <a:sym typeface="Times New Roman "/>
              </a:rPr>
              <a:t>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240" name="Google Shape;240;p3"/>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241" name="Google Shape;241;p3"/>
          <p:cNvSpPr/>
          <p:nvPr/>
        </p:nvSpPr>
        <p:spPr>
          <a:xfrm>
            <a:off x="5467899" y="3110248"/>
            <a:ext cx="1708253" cy="900519"/>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42" name="Google Shape;242;p3"/>
          <p:cNvSpPr/>
          <p:nvPr/>
        </p:nvSpPr>
        <p:spPr>
          <a:xfrm>
            <a:off x="5650508" y="3429000"/>
            <a:ext cx="1343033" cy="547043"/>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Mở đầu</a:t>
            </a:r>
            <a:endParaRPr b="1" sz="2800">
              <a:solidFill>
                <a:schemeClr val="dk1"/>
              </a:solidFill>
              <a:latin typeface="Times New Roman "/>
              <a:ea typeface="Times New Roman "/>
              <a:cs typeface="Times New Roman "/>
              <a:sym typeface="Times New Roman "/>
            </a:endParaRPr>
          </a:p>
        </p:txBody>
      </p:sp>
      <p:sp>
        <p:nvSpPr>
          <p:cNvPr id="243" name="Google Shape;243;p3"/>
          <p:cNvSpPr/>
          <p:nvPr/>
        </p:nvSpPr>
        <p:spPr>
          <a:xfrm>
            <a:off x="838200" y="1318663"/>
            <a:ext cx="4009705" cy="1696255"/>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44" name="Google Shape;244;p3"/>
          <p:cNvSpPr/>
          <p:nvPr/>
        </p:nvSpPr>
        <p:spPr>
          <a:xfrm>
            <a:off x="935564" y="1502493"/>
            <a:ext cx="528181" cy="367778"/>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245" name="Google Shape;245;p3"/>
          <p:cNvSpPr/>
          <p:nvPr/>
        </p:nvSpPr>
        <p:spPr>
          <a:xfrm>
            <a:off x="1547202" y="1502493"/>
            <a:ext cx="2200802" cy="453629"/>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Lý do chọn đề tài</a:t>
            </a:r>
            <a:endParaRPr b="1" sz="2800">
              <a:solidFill>
                <a:schemeClr val="dk1"/>
              </a:solidFill>
              <a:latin typeface="Times New Roman "/>
              <a:ea typeface="Times New Roman "/>
              <a:cs typeface="Times New Roman "/>
              <a:sym typeface="Times New Roman "/>
            </a:endParaRPr>
          </a:p>
        </p:txBody>
      </p:sp>
      <p:sp>
        <p:nvSpPr>
          <p:cNvPr id="246" name="Google Shape;246;p3"/>
          <p:cNvSpPr/>
          <p:nvPr/>
        </p:nvSpPr>
        <p:spPr>
          <a:xfrm>
            <a:off x="1049755" y="2051855"/>
            <a:ext cx="3792599" cy="804786"/>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Nhu cầu tiếp cận tới sách, thông tin một cách linh hoạt và thuận tiện.</a:t>
            </a:r>
            <a:endParaRPr sz="2000">
              <a:solidFill>
                <a:schemeClr val="dk1"/>
              </a:solidFill>
              <a:latin typeface="Times New Roman "/>
              <a:ea typeface="Times New Roman "/>
              <a:cs typeface="Times New Roman "/>
              <a:sym typeface="Times New Roman "/>
            </a:endParaRPr>
          </a:p>
        </p:txBody>
      </p:sp>
      <p:sp>
        <p:nvSpPr>
          <p:cNvPr id="247" name="Google Shape;247;p3"/>
          <p:cNvSpPr/>
          <p:nvPr/>
        </p:nvSpPr>
        <p:spPr>
          <a:xfrm>
            <a:off x="838200" y="4133241"/>
            <a:ext cx="4009705" cy="1991696"/>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48" name="Google Shape;248;p3"/>
          <p:cNvSpPr/>
          <p:nvPr/>
        </p:nvSpPr>
        <p:spPr>
          <a:xfrm>
            <a:off x="935564" y="4317070"/>
            <a:ext cx="528181" cy="367778"/>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249" name="Google Shape;249;p3"/>
          <p:cNvSpPr/>
          <p:nvPr/>
        </p:nvSpPr>
        <p:spPr>
          <a:xfrm>
            <a:off x="1547201" y="4317070"/>
            <a:ext cx="3300703" cy="453629"/>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Mục tiêu nghiên cứu</a:t>
            </a:r>
            <a:endParaRPr b="1" sz="2800">
              <a:solidFill>
                <a:schemeClr val="dk1"/>
              </a:solidFill>
              <a:latin typeface="Times New Roman "/>
              <a:ea typeface="Times New Roman "/>
              <a:cs typeface="Times New Roman "/>
              <a:sym typeface="Times New Roman "/>
            </a:endParaRPr>
          </a:p>
        </p:txBody>
      </p:sp>
      <p:sp>
        <p:nvSpPr>
          <p:cNvPr id="250" name="Google Shape;250;p3"/>
          <p:cNvSpPr/>
          <p:nvPr/>
        </p:nvSpPr>
        <p:spPr>
          <a:xfrm>
            <a:off x="1463745" y="4866432"/>
            <a:ext cx="3164240" cy="588445"/>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Xây dựng hệ thống sản xuất, quản lý và phân phối podcast.</a:t>
            </a:r>
            <a:endParaRPr sz="2000">
              <a:solidFill>
                <a:schemeClr val="dk1"/>
              </a:solidFill>
              <a:latin typeface="Times New Roman "/>
              <a:ea typeface="Times New Roman "/>
              <a:cs typeface="Times New Roman "/>
              <a:sym typeface="Times New Roman "/>
            </a:endParaRPr>
          </a:p>
        </p:txBody>
      </p:sp>
      <p:sp>
        <p:nvSpPr>
          <p:cNvPr id="251" name="Google Shape;251;p3"/>
          <p:cNvSpPr/>
          <p:nvPr/>
        </p:nvSpPr>
        <p:spPr>
          <a:xfrm>
            <a:off x="7588170" y="1318664"/>
            <a:ext cx="4009705" cy="1791584"/>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52" name="Google Shape;252;p3"/>
          <p:cNvSpPr/>
          <p:nvPr/>
        </p:nvSpPr>
        <p:spPr>
          <a:xfrm>
            <a:off x="7685534" y="1502493"/>
            <a:ext cx="528181" cy="367778"/>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253" name="Google Shape;253;p3"/>
          <p:cNvSpPr/>
          <p:nvPr/>
        </p:nvSpPr>
        <p:spPr>
          <a:xfrm>
            <a:off x="8297171" y="1502493"/>
            <a:ext cx="3300703" cy="453629"/>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Phạm vi nghiên cứu</a:t>
            </a:r>
            <a:endParaRPr b="1" sz="2800">
              <a:solidFill>
                <a:schemeClr val="dk1"/>
              </a:solidFill>
              <a:latin typeface="Times New Roman "/>
              <a:ea typeface="Times New Roman "/>
              <a:cs typeface="Times New Roman "/>
              <a:sym typeface="Times New Roman "/>
            </a:endParaRPr>
          </a:p>
        </p:txBody>
      </p:sp>
      <p:sp>
        <p:nvSpPr>
          <p:cNvPr id="254" name="Google Shape;254;p3"/>
          <p:cNvSpPr/>
          <p:nvPr/>
        </p:nvSpPr>
        <p:spPr>
          <a:xfrm>
            <a:off x="8000188" y="1935586"/>
            <a:ext cx="3576258" cy="1079331"/>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Web Quản trị (ReactJS).</a:t>
            </a:r>
            <a:endParaRPr/>
          </a:p>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Ứng dụng Di động (React Native).</a:t>
            </a:r>
            <a:endParaRPr/>
          </a:p>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Backend (Golang) + AI</a:t>
            </a:r>
            <a:endParaRPr/>
          </a:p>
        </p:txBody>
      </p:sp>
      <p:sp>
        <p:nvSpPr>
          <p:cNvPr id="255" name="Google Shape;255;p3"/>
          <p:cNvSpPr/>
          <p:nvPr/>
        </p:nvSpPr>
        <p:spPr>
          <a:xfrm>
            <a:off x="7176151" y="4350272"/>
            <a:ext cx="4687287" cy="1991696"/>
          </a:xfrm>
          <a:prstGeom prst="roundRect">
            <a:avLst>
              <a:gd fmla="val 6944"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
              <a:ea typeface="Times New Roman "/>
              <a:cs typeface="Times New Roman "/>
              <a:sym typeface="Times New Roman "/>
            </a:endParaRPr>
          </a:p>
        </p:txBody>
      </p:sp>
      <p:sp>
        <p:nvSpPr>
          <p:cNvPr id="256" name="Google Shape;256;p3"/>
          <p:cNvSpPr/>
          <p:nvPr/>
        </p:nvSpPr>
        <p:spPr>
          <a:xfrm>
            <a:off x="7273516" y="4534101"/>
            <a:ext cx="528181" cy="367778"/>
          </a:xfrm>
          <a:prstGeom prst="roundRect">
            <a:avLst>
              <a:gd fmla="val 13436980"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257" name="Google Shape;257;p3"/>
          <p:cNvSpPr/>
          <p:nvPr/>
        </p:nvSpPr>
        <p:spPr>
          <a:xfrm>
            <a:off x="7885153" y="4534101"/>
            <a:ext cx="3894830" cy="453629"/>
          </a:xfrm>
          <a:prstGeom prst="rect">
            <a:avLst/>
          </a:prstGeom>
          <a:noFill/>
          <a:ln>
            <a:noFill/>
          </a:ln>
        </p:spPr>
        <p:txBody>
          <a:bodyPr anchorCtr="0" anchor="t" bIns="0" lIns="0" spcFirstLastPara="1" rIns="0" wrap="square" tIns="0">
            <a:noAutofit/>
          </a:bodyPr>
          <a:lstStyle/>
          <a:p>
            <a:pPr indent="0" lvl="0" marL="0" marR="0" rtl="0" algn="l">
              <a:lnSpc>
                <a:spcPct val="98214"/>
              </a:lnSpc>
              <a:spcBef>
                <a:spcPts val="0"/>
              </a:spcBef>
              <a:spcAft>
                <a:spcPts val="0"/>
              </a:spcAft>
              <a:buClr>
                <a:schemeClr val="dk1"/>
              </a:buClr>
              <a:buSzPts val="2800"/>
              <a:buFont typeface="Times New Roman "/>
              <a:buNone/>
            </a:pPr>
            <a:r>
              <a:rPr b="1" lang="en-US" sz="2800">
                <a:solidFill>
                  <a:schemeClr val="dk1"/>
                </a:solidFill>
                <a:latin typeface="Times New Roman "/>
                <a:ea typeface="Times New Roman "/>
                <a:cs typeface="Times New Roman "/>
                <a:sym typeface="Times New Roman "/>
              </a:rPr>
              <a:t>Phương pháp nghiên cứu</a:t>
            </a:r>
            <a:endParaRPr b="1" sz="2800">
              <a:solidFill>
                <a:schemeClr val="dk1"/>
              </a:solidFill>
              <a:latin typeface="Times New Roman "/>
              <a:ea typeface="Times New Roman "/>
              <a:cs typeface="Times New Roman "/>
              <a:sym typeface="Times New Roman "/>
            </a:endParaRPr>
          </a:p>
        </p:txBody>
      </p:sp>
      <p:sp>
        <p:nvSpPr>
          <p:cNvPr id="258" name="Google Shape;258;p3"/>
          <p:cNvSpPr/>
          <p:nvPr/>
        </p:nvSpPr>
        <p:spPr>
          <a:xfrm>
            <a:off x="8000188" y="4942601"/>
            <a:ext cx="3164240" cy="1258505"/>
          </a:xfrm>
          <a:prstGeom prst="rect">
            <a:avLst/>
          </a:prstGeom>
          <a:noFill/>
          <a:ln>
            <a:noFill/>
          </a:ln>
        </p:spPr>
        <p:txBody>
          <a:bodyPr anchorCtr="0" anchor="t" bIns="0" lIns="0" spcFirstLastPara="1" rIns="0" wrap="square" tIns="0">
            <a:noAutofit/>
          </a:bodyPr>
          <a:lstStyle/>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Nghiên cứu Lý thuyết.</a:t>
            </a:r>
            <a:endParaRPr sz="2000">
              <a:solidFill>
                <a:srgbClr val="405449"/>
              </a:solidFill>
              <a:latin typeface="Times New Roman "/>
              <a:ea typeface="Times New Roman "/>
              <a:cs typeface="Times New Roman "/>
              <a:sym typeface="Times New Roman "/>
            </a:endParaRPr>
          </a:p>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Thiết kế Hệ thống.</a:t>
            </a:r>
            <a:endParaRPr sz="2000">
              <a:solidFill>
                <a:srgbClr val="405449"/>
              </a:solidFill>
              <a:latin typeface="Times New Roman "/>
              <a:ea typeface="Times New Roman "/>
              <a:cs typeface="Times New Roman "/>
              <a:sym typeface="Times New Roman "/>
            </a:endParaRPr>
          </a:p>
          <a:p>
            <a:pPr indent="0" lvl="0" marL="0" marR="0" rtl="0" algn="l">
              <a:lnSpc>
                <a:spcPct val="14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Phương pháp Thực nghiệm.</a:t>
            </a:r>
            <a:endParaRPr sz="2000">
              <a:solidFill>
                <a:srgbClr val="405449"/>
              </a:solidFill>
              <a:latin typeface="Times New Roman "/>
              <a:ea typeface="Times New Roman "/>
              <a:cs typeface="Times New Roman "/>
              <a:sym typeface="Times New Roman "/>
            </a:endParaRPr>
          </a:p>
        </p:txBody>
      </p:sp>
      <p:cxnSp>
        <p:nvCxnSpPr>
          <p:cNvPr id="259" name="Google Shape;259;p3"/>
          <p:cNvCxnSpPr>
            <a:stCxn id="243" idx="3"/>
          </p:cNvCxnSpPr>
          <p:nvPr/>
        </p:nvCxnSpPr>
        <p:spPr>
          <a:xfrm>
            <a:off x="4847905" y="2166791"/>
            <a:ext cx="939300" cy="943500"/>
          </a:xfrm>
          <a:prstGeom prst="straightConnector1">
            <a:avLst/>
          </a:prstGeom>
          <a:noFill/>
          <a:ln cap="flat" cmpd="sng" w="19050">
            <a:solidFill>
              <a:schemeClr val="accent2"/>
            </a:solidFill>
            <a:prstDash val="solid"/>
            <a:miter lim="800000"/>
            <a:headEnd len="sm" w="sm" type="none"/>
            <a:tailEnd len="sm" w="sm" type="none"/>
          </a:ln>
        </p:spPr>
      </p:cxnSp>
      <p:cxnSp>
        <p:nvCxnSpPr>
          <p:cNvPr id="260" name="Google Shape;260;p3"/>
          <p:cNvCxnSpPr>
            <a:stCxn id="247" idx="3"/>
          </p:cNvCxnSpPr>
          <p:nvPr/>
        </p:nvCxnSpPr>
        <p:spPr>
          <a:xfrm flipH="1" rot="10800000">
            <a:off x="4847905" y="4010689"/>
            <a:ext cx="1032000" cy="1118400"/>
          </a:xfrm>
          <a:prstGeom prst="straightConnector1">
            <a:avLst/>
          </a:prstGeom>
          <a:noFill/>
          <a:ln cap="flat" cmpd="sng" w="19050">
            <a:solidFill>
              <a:schemeClr val="accent2"/>
            </a:solidFill>
            <a:prstDash val="solid"/>
            <a:miter lim="800000"/>
            <a:headEnd len="sm" w="sm" type="none"/>
            <a:tailEnd len="sm" w="sm" type="none"/>
          </a:ln>
        </p:spPr>
      </p:cxnSp>
      <p:cxnSp>
        <p:nvCxnSpPr>
          <p:cNvPr id="261" name="Google Shape;261;p3"/>
          <p:cNvCxnSpPr>
            <a:stCxn id="255" idx="0"/>
          </p:cNvCxnSpPr>
          <p:nvPr/>
        </p:nvCxnSpPr>
        <p:spPr>
          <a:xfrm rot="10800000">
            <a:off x="7168695" y="3950972"/>
            <a:ext cx="2351100" cy="399300"/>
          </a:xfrm>
          <a:prstGeom prst="straightConnector1">
            <a:avLst/>
          </a:prstGeom>
          <a:noFill/>
          <a:ln cap="flat" cmpd="sng" w="19050">
            <a:solidFill>
              <a:schemeClr val="accent2"/>
            </a:solidFill>
            <a:prstDash val="solid"/>
            <a:miter lim="800000"/>
            <a:headEnd len="sm" w="sm" type="none"/>
            <a:tailEnd len="sm" w="sm" type="none"/>
          </a:ln>
        </p:spPr>
      </p:cxnSp>
      <p:cxnSp>
        <p:nvCxnSpPr>
          <p:cNvPr id="262" name="Google Shape;262;p3"/>
          <p:cNvCxnSpPr>
            <a:endCxn id="251" idx="1"/>
          </p:cNvCxnSpPr>
          <p:nvPr/>
        </p:nvCxnSpPr>
        <p:spPr>
          <a:xfrm flipH="1" rot="10800000">
            <a:off x="6749070" y="2214456"/>
            <a:ext cx="839100" cy="895800"/>
          </a:xfrm>
          <a:prstGeom prst="straightConnector1">
            <a:avLst/>
          </a:prstGeom>
          <a:noFill/>
          <a:ln cap="flat" cmpd="sng" w="19050">
            <a:solidFill>
              <a:schemeClr val="accent2"/>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
          <p:cNvSpPr txBox="1"/>
          <p:nvPr/>
        </p:nvSpPr>
        <p:spPr>
          <a:xfrm>
            <a:off x="756920" y="1269524"/>
            <a:ext cx="4992052" cy="1312069"/>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4000">
                <a:solidFill>
                  <a:schemeClr val="dk1"/>
                </a:solidFill>
                <a:latin typeface="Times New Roman"/>
                <a:ea typeface="Times New Roman"/>
                <a:cs typeface="Times New Roman"/>
                <a:sym typeface="Times New Roman"/>
              </a:rPr>
              <a:t>Giới Thiệu Về Hệ Thống Tạo Podcast</a:t>
            </a:r>
            <a:endParaRPr/>
          </a:p>
        </p:txBody>
      </p:sp>
      <p:pic>
        <p:nvPicPr>
          <p:cNvPr descr="Ảnh có chứa văn bản, ảnh chụp màn hình, phim hoạt hình&#10;&#10;Nội dung do AI tạo ra có thể không chính xác." id="268" name="Google Shape;268;p4"/>
          <p:cNvPicPr preferRelativeResize="0"/>
          <p:nvPr/>
        </p:nvPicPr>
        <p:blipFill rotWithShape="1">
          <a:blip r:embed="rId3">
            <a:alphaModFix/>
          </a:blip>
          <a:srcRect b="45919" l="0" r="-1" t="17561"/>
          <a:stretch/>
        </p:blipFill>
        <p:spPr>
          <a:xfrm>
            <a:off x="6029844" y="1910080"/>
            <a:ext cx="5322367" cy="4202589"/>
          </a:xfrm>
          <a:prstGeom prst="rect">
            <a:avLst/>
          </a:prstGeom>
          <a:noFill/>
          <a:ln>
            <a:noFill/>
          </a:ln>
        </p:spPr>
      </p:pic>
      <p:sp>
        <p:nvSpPr>
          <p:cNvPr id="269" name="Google Shape;269;p4"/>
          <p:cNvSpPr txBox="1"/>
          <p:nvPr/>
        </p:nvSpPr>
        <p:spPr>
          <a:xfrm>
            <a:off x="839788" y="2692400"/>
            <a:ext cx="4992052" cy="3663950"/>
          </a:xfrm>
          <a:prstGeom prst="rect">
            <a:avLst/>
          </a:prstGeom>
          <a:noFill/>
          <a:ln>
            <a:noFill/>
          </a:ln>
        </p:spPr>
        <p:txBody>
          <a:bodyPr anchorCtr="0" anchor="t" bIns="45700" lIns="91425" spcFirstLastPara="1" rIns="91425" wrap="square" tIns="45700">
            <a:normAutofit lnSpcReduction="10000"/>
          </a:bodyPr>
          <a:lstStyle/>
          <a:p>
            <a:pPr indent="0" lvl="0" marL="0" marR="0" rtl="0" algn="just">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Hệ thống tạo podcast hỗ trợ người dung tiếp cận với thông tin hoặc sách một cách nhanh chóng và tiện lợi. Với những chức năng như xem chi tiết podcats, nghe podcast, đánh giá, bình luận podcast,.. Và sự quản lý của quản trị viên với chức năng tạo podcast có hỗ trợ của AI nên không chỉ tập trung và sản phẩm mà còn đáp ứng trải nghiệm của người dung. </a:t>
            </a:r>
            <a:endParaRPr sz="2000">
              <a:solidFill>
                <a:schemeClr val="dk1"/>
              </a:solidFill>
              <a:latin typeface="Times New Roman"/>
              <a:ea typeface="Times New Roman"/>
              <a:cs typeface="Times New Roman"/>
              <a:sym typeface="Times New Roman"/>
            </a:endParaRPr>
          </a:p>
        </p:txBody>
      </p:sp>
      <p:sp>
        <p:nvSpPr>
          <p:cNvPr id="270" name="Google Shape;27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1600">
                <a:solidFill>
                  <a:srgbClr val="888888"/>
                </a:solidFill>
              </a:rPr>
              <a:t>10/12/2025</a:t>
            </a:r>
            <a:endParaRPr/>
          </a:p>
        </p:txBody>
      </p:sp>
      <p:sp>
        <p:nvSpPr>
          <p:cNvPr id="271" name="Google Shape;27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600">
                <a:solidFill>
                  <a:srgbClr val="888888"/>
                </a:solidFill>
              </a:rPr>
              <a:t>‹#›</a:t>
            </a:fld>
            <a:endParaRPr sz="1600">
              <a:solidFill>
                <a:srgbClr val="88888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278" name="Google Shape;278;p5"/>
          <p:cNvSpPr txBox="1"/>
          <p:nvPr/>
        </p:nvSpPr>
        <p:spPr>
          <a:xfrm>
            <a:off x="747324" y="1005607"/>
            <a:ext cx="44810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imes New Roman "/>
                <a:ea typeface="Times New Roman "/>
                <a:cs typeface="Times New Roman "/>
                <a:sym typeface="Times New Roman "/>
              </a:rPr>
              <a:t>Công Nghệ Sử Dụng</a:t>
            </a:r>
            <a:endParaRPr/>
          </a:p>
        </p:txBody>
      </p:sp>
      <p:sp>
        <p:nvSpPr>
          <p:cNvPr id="279" name="Google Shape;279;p5"/>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280" name="Google Shape;280;p5"/>
          <p:cNvSpPr/>
          <p:nvPr/>
        </p:nvSpPr>
        <p:spPr>
          <a:xfrm>
            <a:off x="747325" y="1881106"/>
            <a:ext cx="3501946" cy="872852"/>
          </a:xfrm>
          <a:prstGeom prst="chevron">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Times New Roman "/>
                <a:ea typeface="Times New Roman "/>
                <a:cs typeface="Times New Roman "/>
                <a:sym typeface="Times New Roman "/>
              </a:rPr>
              <a:t>Web Admin</a:t>
            </a:r>
            <a:endParaRPr/>
          </a:p>
        </p:txBody>
      </p:sp>
      <p:sp>
        <p:nvSpPr>
          <p:cNvPr id="281" name="Google Shape;281;p5"/>
          <p:cNvSpPr/>
          <p:nvPr/>
        </p:nvSpPr>
        <p:spPr>
          <a:xfrm>
            <a:off x="4165406" y="1926275"/>
            <a:ext cx="3380191" cy="872851"/>
          </a:xfrm>
          <a:prstGeom prst="chevron">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Times New Roman "/>
                <a:ea typeface="Times New Roman "/>
                <a:cs typeface="Times New Roman "/>
                <a:sym typeface="Times New Roman "/>
              </a:rPr>
              <a:t>Mobile App</a:t>
            </a:r>
            <a:endParaRPr/>
          </a:p>
        </p:txBody>
      </p:sp>
      <p:sp>
        <p:nvSpPr>
          <p:cNvPr id="282" name="Google Shape;282;p5"/>
          <p:cNvSpPr/>
          <p:nvPr/>
        </p:nvSpPr>
        <p:spPr>
          <a:xfrm>
            <a:off x="7632008" y="1926275"/>
            <a:ext cx="3919657" cy="872851"/>
          </a:xfrm>
          <a:prstGeom prst="chevron">
            <a:avLst>
              <a:gd fmla="val 50000"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Times New Roman "/>
                <a:ea typeface="Times New Roman "/>
                <a:cs typeface="Times New Roman "/>
                <a:sym typeface="Times New Roman "/>
              </a:rPr>
              <a:t>Backend</a:t>
            </a:r>
            <a:endParaRPr/>
          </a:p>
        </p:txBody>
      </p:sp>
      <p:pic>
        <p:nvPicPr>
          <p:cNvPr id="283" name="Google Shape;283;p5"/>
          <p:cNvPicPr preferRelativeResize="0"/>
          <p:nvPr/>
        </p:nvPicPr>
        <p:blipFill rotWithShape="1">
          <a:blip r:embed="rId3">
            <a:alphaModFix/>
          </a:blip>
          <a:srcRect b="0" l="0" r="0" t="0"/>
          <a:stretch/>
        </p:blipFill>
        <p:spPr>
          <a:xfrm>
            <a:off x="3383280" y="2070614"/>
            <a:ext cx="590639" cy="525662"/>
          </a:xfrm>
          <a:prstGeom prst="rect">
            <a:avLst/>
          </a:prstGeom>
          <a:noFill/>
          <a:ln>
            <a:noFill/>
          </a:ln>
        </p:spPr>
      </p:pic>
      <p:pic>
        <p:nvPicPr>
          <p:cNvPr descr="MySQL - Wikipedia bahasa Indonesia, ensiklopedia bebas" id="284" name="Google Shape;284;p5"/>
          <p:cNvPicPr preferRelativeResize="0"/>
          <p:nvPr/>
        </p:nvPicPr>
        <p:blipFill rotWithShape="1">
          <a:blip r:embed="rId4">
            <a:alphaModFix/>
          </a:blip>
          <a:srcRect b="0" l="0" r="0" t="0"/>
          <a:stretch/>
        </p:blipFill>
        <p:spPr>
          <a:xfrm>
            <a:off x="10268413" y="2129123"/>
            <a:ext cx="905335" cy="467153"/>
          </a:xfrm>
          <a:prstGeom prst="rect">
            <a:avLst/>
          </a:prstGeom>
          <a:noFill/>
          <a:ln>
            <a:noFill/>
          </a:ln>
        </p:spPr>
      </p:pic>
      <p:pic>
        <p:nvPicPr>
          <p:cNvPr id="285" name="Google Shape;285;p5"/>
          <p:cNvPicPr preferRelativeResize="0"/>
          <p:nvPr/>
        </p:nvPicPr>
        <p:blipFill rotWithShape="1">
          <a:blip r:embed="rId5">
            <a:alphaModFix/>
          </a:blip>
          <a:srcRect b="0" l="0" r="0" t="0"/>
          <a:stretch/>
        </p:blipFill>
        <p:spPr>
          <a:xfrm>
            <a:off x="8014983" y="2247027"/>
            <a:ext cx="935228" cy="349249"/>
          </a:xfrm>
          <a:prstGeom prst="rect">
            <a:avLst/>
          </a:prstGeom>
          <a:noFill/>
          <a:ln>
            <a:noFill/>
          </a:ln>
        </p:spPr>
      </p:pic>
      <p:sp>
        <p:nvSpPr>
          <p:cNvPr id="286" name="Google Shape;286;p5"/>
          <p:cNvSpPr/>
          <p:nvPr/>
        </p:nvSpPr>
        <p:spPr>
          <a:xfrm>
            <a:off x="811988" y="3759000"/>
            <a:ext cx="2761178" cy="345043"/>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3B4540"/>
              </a:buClr>
              <a:buSzPts val="3600"/>
              <a:buFont typeface="Times New Roman "/>
              <a:buNone/>
            </a:pPr>
            <a:r>
              <a:rPr b="1" lang="en-US" sz="3600">
                <a:solidFill>
                  <a:srgbClr val="3B4540"/>
                </a:solidFill>
                <a:latin typeface="Times New Roman "/>
                <a:ea typeface="Times New Roman "/>
                <a:cs typeface="Times New Roman "/>
                <a:sym typeface="Times New Roman "/>
              </a:rPr>
              <a:t>Frontend</a:t>
            </a:r>
            <a:endParaRPr sz="3600">
              <a:solidFill>
                <a:schemeClr val="dk1"/>
              </a:solidFill>
              <a:latin typeface="Times New Roman "/>
              <a:ea typeface="Times New Roman "/>
              <a:cs typeface="Times New Roman "/>
              <a:sym typeface="Times New Roman "/>
            </a:endParaRPr>
          </a:p>
        </p:txBody>
      </p:sp>
      <p:sp>
        <p:nvSpPr>
          <p:cNvPr id="287" name="Google Shape;287;p5"/>
          <p:cNvSpPr/>
          <p:nvPr/>
        </p:nvSpPr>
        <p:spPr>
          <a:xfrm>
            <a:off x="3981091" y="3713832"/>
            <a:ext cx="2856071" cy="345043"/>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3B4540"/>
              </a:buClr>
              <a:buSzPts val="3600"/>
              <a:buFont typeface="Times New Roman "/>
              <a:buNone/>
            </a:pPr>
            <a:r>
              <a:rPr b="1" lang="en-US" sz="3600">
                <a:solidFill>
                  <a:srgbClr val="3B4540"/>
                </a:solidFill>
                <a:latin typeface="Times New Roman "/>
                <a:ea typeface="Times New Roman "/>
                <a:cs typeface="Times New Roman "/>
                <a:sym typeface="Times New Roman "/>
              </a:rPr>
              <a:t>Backend &amp; Database</a:t>
            </a:r>
            <a:endParaRPr sz="3600">
              <a:solidFill>
                <a:schemeClr val="dk1"/>
              </a:solidFill>
              <a:latin typeface="Times New Roman "/>
              <a:ea typeface="Times New Roman "/>
              <a:cs typeface="Times New Roman "/>
              <a:sym typeface="Times New Roman "/>
            </a:endParaRPr>
          </a:p>
        </p:txBody>
      </p:sp>
      <p:sp>
        <p:nvSpPr>
          <p:cNvPr id="288" name="Google Shape;288;p5"/>
          <p:cNvSpPr/>
          <p:nvPr/>
        </p:nvSpPr>
        <p:spPr>
          <a:xfrm>
            <a:off x="8790487" y="3713831"/>
            <a:ext cx="2761178" cy="345043"/>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3B4540"/>
              </a:buClr>
              <a:buSzPts val="3600"/>
              <a:buFont typeface="Times New Roman "/>
              <a:buNone/>
            </a:pPr>
            <a:r>
              <a:rPr b="1" lang="en-US" sz="3600">
                <a:solidFill>
                  <a:srgbClr val="3B4540"/>
                </a:solidFill>
                <a:latin typeface="Times New Roman "/>
                <a:ea typeface="Times New Roman "/>
                <a:cs typeface="Times New Roman "/>
                <a:sym typeface="Times New Roman "/>
              </a:rPr>
              <a:t>AI</a:t>
            </a:r>
            <a:endParaRPr sz="3600">
              <a:solidFill>
                <a:schemeClr val="dk1"/>
              </a:solidFill>
              <a:latin typeface="Times New Roman "/>
              <a:ea typeface="Times New Roman "/>
              <a:cs typeface="Times New Roman "/>
              <a:sym typeface="Times New Roman "/>
            </a:endParaRPr>
          </a:p>
        </p:txBody>
      </p:sp>
      <p:sp>
        <p:nvSpPr>
          <p:cNvPr id="289" name="Google Shape;289;p5"/>
          <p:cNvSpPr/>
          <p:nvPr/>
        </p:nvSpPr>
        <p:spPr>
          <a:xfrm>
            <a:off x="747324" y="4378464"/>
            <a:ext cx="3136187" cy="872853"/>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Web – ReactJS</a:t>
            </a:r>
            <a:endParaRPr/>
          </a:p>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App – React Native</a:t>
            </a:r>
            <a:endParaRPr sz="2800">
              <a:solidFill>
                <a:schemeClr val="dk1"/>
              </a:solidFill>
              <a:latin typeface="Times New Roman "/>
              <a:ea typeface="Times New Roman "/>
              <a:cs typeface="Times New Roman "/>
              <a:sym typeface="Times New Roman "/>
            </a:endParaRPr>
          </a:p>
        </p:txBody>
      </p:sp>
      <p:sp>
        <p:nvSpPr>
          <p:cNvPr id="290" name="Google Shape;290;p5"/>
          <p:cNvSpPr/>
          <p:nvPr/>
        </p:nvSpPr>
        <p:spPr>
          <a:xfrm>
            <a:off x="3973919" y="4378464"/>
            <a:ext cx="3760829" cy="2479536"/>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Backend – Golang + Gin</a:t>
            </a:r>
            <a:endParaRPr/>
          </a:p>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MySQL + Supabase Storage</a:t>
            </a:r>
            <a:endParaRPr/>
          </a:p>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Web Socket + JWT</a:t>
            </a:r>
            <a:endParaRPr sz="2800">
              <a:solidFill>
                <a:schemeClr val="dk1"/>
              </a:solidFill>
              <a:latin typeface="Times New Roman "/>
              <a:ea typeface="Times New Roman "/>
              <a:cs typeface="Times New Roman "/>
              <a:sym typeface="Times New Roman "/>
            </a:endParaRPr>
          </a:p>
          <a:p>
            <a:pPr indent="0" lvl="0" marL="0" marR="0" rtl="0" algn="l">
              <a:lnSpc>
                <a:spcPct val="150000"/>
              </a:lnSpc>
              <a:spcBef>
                <a:spcPts val="0"/>
              </a:spcBef>
              <a:spcAft>
                <a:spcPts val="0"/>
              </a:spcAft>
              <a:buNone/>
            </a:pPr>
            <a:r>
              <a:t/>
            </a:r>
            <a:endParaRPr sz="2800">
              <a:solidFill>
                <a:schemeClr val="dk1"/>
              </a:solidFill>
              <a:latin typeface="Times New Roman "/>
              <a:ea typeface="Times New Roman "/>
              <a:cs typeface="Times New Roman "/>
              <a:sym typeface="Times New Roman "/>
            </a:endParaRPr>
          </a:p>
          <a:p>
            <a:pPr indent="0" lvl="0" marL="0" marR="0" rtl="0" algn="l">
              <a:lnSpc>
                <a:spcPct val="150000"/>
              </a:lnSpc>
              <a:spcBef>
                <a:spcPts val="0"/>
              </a:spcBef>
              <a:spcAft>
                <a:spcPts val="0"/>
              </a:spcAft>
              <a:buNone/>
            </a:pPr>
            <a:r>
              <a:t/>
            </a:r>
            <a:endParaRPr sz="2800">
              <a:solidFill>
                <a:schemeClr val="dk1"/>
              </a:solidFill>
              <a:latin typeface="Times New Roman "/>
              <a:ea typeface="Times New Roman "/>
              <a:cs typeface="Times New Roman "/>
              <a:sym typeface="Times New Roman "/>
            </a:endParaRPr>
          </a:p>
        </p:txBody>
      </p:sp>
      <p:sp>
        <p:nvSpPr>
          <p:cNvPr id="291" name="Google Shape;291;p5"/>
          <p:cNvSpPr/>
          <p:nvPr/>
        </p:nvSpPr>
        <p:spPr>
          <a:xfrm>
            <a:off x="8602982" y="4378463"/>
            <a:ext cx="3136187" cy="872853"/>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Gemini</a:t>
            </a:r>
            <a:endParaRPr/>
          </a:p>
          <a:p>
            <a:pPr indent="0" lvl="0" marL="0" marR="0" rtl="0" algn="l">
              <a:lnSpc>
                <a:spcPct val="150000"/>
              </a:lnSpc>
              <a:spcBef>
                <a:spcPts val="0"/>
              </a:spcBef>
              <a:spcAft>
                <a:spcPts val="0"/>
              </a:spcAft>
              <a:buNone/>
            </a:pPr>
            <a:r>
              <a:rPr lang="en-US" sz="2800">
                <a:solidFill>
                  <a:schemeClr val="dk1"/>
                </a:solidFill>
                <a:latin typeface="Times New Roman "/>
                <a:ea typeface="Times New Roman "/>
                <a:cs typeface="Times New Roman "/>
                <a:sym typeface="Times New Roman "/>
              </a:rPr>
              <a:t>Text – to - speech</a:t>
            </a:r>
            <a:endParaRPr/>
          </a:p>
        </p:txBody>
      </p:sp>
      <p:pic>
        <p:nvPicPr>
          <p:cNvPr id="292" name="Google Shape;292;p5"/>
          <p:cNvPicPr preferRelativeResize="0"/>
          <p:nvPr/>
        </p:nvPicPr>
        <p:blipFill rotWithShape="1">
          <a:blip r:embed="rId3">
            <a:alphaModFix/>
          </a:blip>
          <a:srcRect b="0" l="0" r="0" t="0"/>
          <a:stretch/>
        </p:blipFill>
        <p:spPr>
          <a:xfrm>
            <a:off x="6765243" y="2129123"/>
            <a:ext cx="590639" cy="525662"/>
          </a:xfrm>
          <a:prstGeom prst="rect">
            <a:avLst/>
          </a:prstGeom>
          <a:noFill/>
          <a:ln>
            <a:noFill/>
          </a:ln>
        </p:spPr>
      </p:pic>
      <p:cxnSp>
        <p:nvCxnSpPr>
          <p:cNvPr id="293" name="Google Shape;293;p5"/>
          <p:cNvCxnSpPr/>
          <p:nvPr/>
        </p:nvCxnSpPr>
        <p:spPr>
          <a:xfrm>
            <a:off x="518160" y="4216400"/>
            <a:ext cx="10926516" cy="0"/>
          </a:xfrm>
          <a:prstGeom prst="straightConnector1">
            <a:avLst/>
          </a:prstGeom>
          <a:noFill/>
          <a:ln cap="flat" cmpd="sng" w="19050">
            <a:solidFill>
              <a:schemeClr val="dk1"/>
            </a:solidFill>
            <a:prstDash val="solid"/>
            <a:miter lim="800000"/>
            <a:headEnd len="sm" w="sm" type="none"/>
            <a:tailEnd len="sm" w="sm" type="none"/>
          </a:ln>
        </p:spPr>
      </p:cxnSp>
      <p:cxnSp>
        <p:nvCxnSpPr>
          <p:cNvPr id="294" name="Google Shape;294;p5"/>
          <p:cNvCxnSpPr/>
          <p:nvPr/>
        </p:nvCxnSpPr>
        <p:spPr>
          <a:xfrm>
            <a:off x="3678599" y="3556000"/>
            <a:ext cx="0" cy="2800350"/>
          </a:xfrm>
          <a:prstGeom prst="straightConnector1">
            <a:avLst/>
          </a:prstGeom>
          <a:noFill/>
          <a:ln cap="flat" cmpd="sng" w="19050">
            <a:solidFill>
              <a:schemeClr val="dk1"/>
            </a:solidFill>
            <a:prstDash val="solid"/>
            <a:miter lim="800000"/>
            <a:headEnd len="sm" w="sm" type="none"/>
            <a:tailEnd len="sm" w="sm" type="none"/>
          </a:ln>
        </p:spPr>
      </p:cxnSp>
      <p:cxnSp>
        <p:nvCxnSpPr>
          <p:cNvPr id="295" name="Google Shape;295;p5"/>
          <p:cNvCxnSpPr/>
          <p:nvPr/>
        </p:nvCxnSpPr>
        <p:spPr>
          <a:xfrm>
            <a:off x="8352199" y="3556000"/>
            <a:ext cx="0" cy="280035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Cambria"/>
                <a:ea typeface="Cambria"/>
                <a:cs typeface="Cambria"/>
                <a:sym typeface="Cambria"/>
              </a:rPr>
              <a:t>10/12/2025</a:t>
            </a:r>
            <a:endParaRPr/>
          </a:p>
        </p:txBody>
      </p:sp>
      <p:sp>
        <p:nvSpPr>
          <p:cNvPr id="302" name="Google Shape;302;p6"/>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mbria"/>
                <a:ea typeface="Cambria"/>
                <a:cs typeface="Cambria"/>
                <a:sym typeface="Cambria"/>
              </a:rPr>
              <a:t>‹#›</a:t>
            </a:fld>
            <a:endParaRPr>
              <a:solidFill>
                <a:srgbClr val="888888"/>
              </a:solidFill>
              <a:latin typeface="Cambria"/>
              <a:ea typeface="Cambria"/>
              <a:cs typeface="Cambria"/>
              <a:sym typeface="Cambria"/>
            </a:endParaRPr>
          </a:p>
        </p:txBody>
      </p:sp>
      <p:pic>
        <p:nvPicPr>
          <p:cNvPr id="303" name="Google Shape;303;p6"/>
          <p:cNvPicPr preferRelativeResize="0"/>
          <p:nvPr/>
        </p:nvPicPr>
        <p:blipFill rotWithShape="1">
          <a:blip r:embed="rId3">
            <a:alphaModFix/>
          </a:blip>
          <a:srcRect b="0" l="0" r="0" t="0"/>
          <a:stretch/>
        </p:blipFill>
        <p:spPr>
          <a:xfrm>
            <a:off x="838200" y="1075108"/>
            <a:ext cx="10560199" cy="40497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
          <p:cNvSpPr txBox="1"/>
          <p:nvPr>
            <p:ph idx="4294967295" type="sldNum"/>
          </p:nvPr>
        </p:nvSpPr>
        <p:spPr>
          <a:xfrm>
            <a:off x="9530526" y="5868162"/>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309" name="Google Shape;309;p7"/>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310" name="Google Shape;310;p7"/>
          <p:cNvSpPr/>
          <p:nvPr/>
        </p:nvSpPr>
        <p:spPr>
          <a:xfrm>
            <a:off x="1101573" y="774550"/>
            <a:ext cx="7509027" cy="1086523"/>
          </a:xfrm>
          <a:prstGeom prst="rect">
            <a:avLst/>
          </a:prstGeom>
          <a:noFill/>
          <a:ln>
            <a:noFill/>
          </a:ln>
        </p:spPr>
        <p:txBody>
          <a:bodyPr anchorCtr="0" anchor="t" bIns="0" lIns="0" spcFirstLastPara="1" rIns="0" wrap="square" tIns="0">
            <a:noAutofit/>
          </a:bodyPr>
          <a:lstStyle/>
          <a:p>
            <a:pPr indent="0" lvl="0" marL="0" marR="0" rtl="0" algn="l">
              <a:lnSpc>
                <a:spcPct val="268055"/>
              </a:lnSpc>
              <a:spcBef>
                <a:spcPts val="0"/>
              </a:spcBef>
              <a:spcAft>
                <a:spcPts val="0"/>
              </a:spcAft>
              <a:buClr>
                <a:srgbClr val="3B4540"/>
              </a:buClr>
              <a:buSzPts val="3600"/>
              <a:buFont typeface="Times New Roman "/>
              <a:buNone/>
            </a:pPr>
            <a:r>
              <a:rPr b="1" lang="en-US" sz="3600">
                <a:solidFill>
                  <a:srgbClr val="3B4540"/>
                </a:solidFill>
                <a:latin typeface="Times New Roman "/>
                <a:ea typeface="Times New Roman "/>
                <a:cs typeface="Times New Roman "/>
                <a:sym typeface="Times New Roman "/>
              </a:rPr>
              <a:t>Chức Năng Cho Người Dùng</a:t>
            </a:r>
            <a:endParaRPr sz="3600">
              <a:solidFill>
                <a:schemeClr val="dk1"/>
              </a:solidFill>
              <a:latin typeface="Times New Roman "/>
              <a:ea typeface="Times New Roman "/>
              <a:cs typeface="Times New Roman "/>
              <a:sym typeface="Times New Roman "/>
            </a:endParaRPr>
          </a:p>
        </p:txBody>
      </p:sp>
      <p:sp>
        <p:nvSpPr>
          <p:cNvPr id="311" name="Google Shape;311;p7"/>
          <p:cNvSpPr/>
          <p:nvPr/>
        </p:nvSpPr>
        <p:spPr>
          <a:xfrm>
            <a:off x="1004047" y="2070100"/>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12" name="Google Shape;312;p7"/>
          <p:cNvSpPr/>
          <p:nvPr/>
        </p:nvSpPr>
        <p:spPr>
          <a:xfrm>
            <a:off x="1136685" y="2273717"/>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13" name="Google Shape;313;p7"/>
          <p:cNvSpPr/>
          <p:nvPr/>
        </p:nvSpPr>
        <p:spPr>
          <a:xfrm>
            <a:off x="1844273" y="2381825"/>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Podcast</a:t>
            </a:r>
            <a:endParaRPr sz="2400">
              <a:solidFill>
                <a:schemeClr val="dk1"/>
              </a:solidFill>
              <a:latin typeface="Times New Roman "/>
              <a:ea typeface="Times New Roman "/>
              <a:cs typeface="Times New Roman "/>
              <a:sym typeface="Times New Roman "/>
            </a:endParaRPr>
          </a:p>
        </p:txBody>
      </p:sp>
      <p:sp>
        <p:nvSpPr>
          <p:cNvPr id="314" name="Google Shape;314;p7"/>
          <p:cNvSpPr/>
          <p:nvPr/>
        </p:nvSpPr>
        <p:spPr>
          <a:xfrm>
            <a:off x="1288839" y="2953190"/>
            <a:ext cx="2772847"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Người dùng xem chi tiết, nghe và bình luận podcast.</a:t>
            </a:r>
            <a:endParaRPr sz="2000">
              <a:solidFill>
                <a:schemeClr val="dk1"/>
              </a:solidFill>
              <a:latin typeface="Times New Roman "/>
              <a:ea typeface="Times New Roman "/>
              <a:cs typeface="Times New Roman "/>
              <a:sym typeface="Times New Roman "/>
            </a:endParaRPr>
          </a:p>
        </p:txBody>
      </p:sp>
      <p:pic>
        <p:nvPicPr>
          <p:cNvPr descr="Books outline" id="315" name="Google Shape;315;p7"/>
          <p:cNvPicPr preferRelativeResize="0"/>
          <p:nvPr/>
        </p:nvPicPr>
        <p:blipFill rotWithShape="1">
          <a:blip r:embed="rId3">
            <a:alphaModFix/>
          </a:blip>
          <a:srcRect b="0" l="0" r="0" t="0"/>
          <a:stretch/>
        </p:blipFill>
        <p:spPr>
          <a:xfrm>
            <a:off x="1288839" y="2423616"/>
            <a:ext cx="265509" cy="265509"/>
          </a:xfrm>
          <a:prstGeom prst="rect">
            <a:avLst/>
          </a:prstGeom>
          <a:noFill/>
          <a:ln>
            <a:noFill/>
          </a:ln>
        </p:spPr>
      </p:pic>
      <p:sp>
        <p:nvSpPr>
          <p:cNvPr id="316" name="Google Shape;316;p7"/>
          <p:cNvSpPr/>
          <p:nvPr/>
        </p:nvSpPr>
        <p:spPr>
          <a:xfrm>
            <a:off x="1004047" y="4281151"/>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17" name="Google Shape;317;p7"/>
          <p:cNvSpPr/>
          <p:nvPr/>
        </p:nvSpPr>
        <p:spPr>
          <a:xfrm>
            <a:off x="1200620" y="4477724"/>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18" name="Google Shape;318;p7"/>
          <p:cNvSpPr/>
          <p:nvPr/>
        </p:nvSpPr>
        <p:spPr>
          <a:xfrm>
            <a:off x="1896053" y="4563490"/>
            <a:ext cx="1834207" cy="31877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Thông Báo</a:t>
            </a:r>
            <a:endParaRPr sz="2400">
              <a:solidFill>
                <a:schemeClr val="dk1"/>
              </a:solidFill>
              <a:latin typeface="Times New Roman "/>
              <a:ea typeface="Times New Roman "/>
              <a:cs typeface="Times New Roman "/>
              <a:sym typeface="Times New Roman "/>
            </a:endParaRPr>
          </a:p>
        </p:txBody>
      </p:sp>
      <p:sp>
        <p:nvSpPr>
          <p:cNvPr id="319" name="Google Shape;319;p7"/>
          <p:cNvSpPr/>
          <p:nvPr/>
        </p:nvSpPr>
        <p:spPr>
          <a:xfrm>
            <a:off x="1352774" y="5186047"/>
            <a:ext cx="2772847"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Nhận thông báo khi có podcast mới hoặc nâng cấp</a:t>
            </a:r>
            <a:endParaRPr sz="2000">
              <a:solidFill>
                <a:schemeClr val="dk1"/>
              </a:solidFill>
              <a:latin typeface="Times New Roman "/>
              <a:ea typeface="Times New Roman "/>
              <a:cs typeface="Times New Roman "/>
              <a:sym typeface="Times New Roman "/>
            </a:endParaRPr>
          </a:p>
        </p:txBody>
      </p:sp>
      <p:sp>
        <p:nvSpPr>
          <p:cNvPr id="320" name="Google Shape;320;p7"/>
          <p:cNvSpPr/>
          <p:nvPr/>
        </p:nvSpPr>
        <p:spPr>
          <a:xfrm>
            <a:off x="4306769" y="4281151"/>
            <a:ext cx="3759228"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21" name="Google Shape;321;p7"/>
          <p:cNvSpPr/>
          <p:nvPr/>
        </p:nvSpPr>
        <p:spPr>
          <a:xfrm>
            <a:off x="4530529" y="4477724"/>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22" name="Google Shape;322;p7"/>
          <p:cNvSpPr/>
          <p:nvPr/>
        </p:nvSpPr>
        <p:spPr>
          <a:xfrm>
            <a:off x="5238118" y="4585831"/>
            <a:ext cx="1658992" cy="3213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Thư Viện</a:t>
            </a:r>
            <a:endParaRPr sz="2400">
              <a:solidFill>
                <a:schemeClr val="dk1"/>
              </a:solidFill>
              <a:latin typeface="Times New Roman "/>
              <a:ea typeface="Times New Roman "/>
              <a:cs typeface="Times New Roman "/>
              <a:sym typeface="Times New Roman "/>
            </a:endParaRPr>
          </a:p>
        </p:txBody>
      </p:sp>
      <p:sp>
        <p:nvSpPr>
          <p:cNvPr id="323" name="Google Shape;323;p7"/>
          <p:cNvSpPr/>
          <p:nvPr/>
        </p:nvSpPr>
        <p:spPr>
          <a:xfrm>
            <a:off x="4530529" y="5175550"/>
            <a:ext cx="3401359"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Yêu thích/ đánh dấu podcast.</a:t>
            </a:r>
            <a:endParaRPr/>
          </a:p>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Lịch sử nghe podcast</a:t>
            </a:r>
            <a:endParaRPr sz="2000">
              <a:solidFill>
                <a:schemeClr val="dk1"/>
              </a:solidFill>
              <a:latin typeface="Times New Roman "/>
              <a:ea typeface="Times New Roman "/>
              <a:cs typeface="Times New Roman "/>
              <a:sym typeface="Times New Roman "/>
            </a:endParaRPr>
          </a:p>
        </p:txBody>
      </p:sp>
      <p:pic>
        <p:nvPicPr>
          <p:cNvPr descr="preencoded.png" id="324" name="Google Shape;324;p7"/>
          <p:cNvPicPr preferRelativeResize="0"/>
          <p:nvPr/>
        </p:nvPicPr>
        <p:blipFill rotWithShape="1">
          <a:blip r:embed="rId4">
            <a:alphaModFix/>
          </a:blip>
          <a:srcRect b="0" l="0" r="0" t="0"/>
          <a:stretch/>
        </p:blipFill>
        <p:spPr>
          <a:xfrm>
            <a:off x="4682683" y="4627623"/>
            <a:ext cx="265509" cy="265509"/>
          </a:xfrm>
          <a:prstGeom prst="rect">
            <a:avLst/>
          </a:prstGeom>
          <a:noFill/>
          <a:ln>
            <a:noFill/>
          </a:ln>
        </p:spPr>
      </p:pic>
      <p:sp>
        <p:nvSpPr>
          <p:cNvPr id="325" name="Google Shape;325;p7"/>
          <p:cNvSpPr/>
          <p:nvPr/>
        </p:nvSpPr>
        <p:spPr>
          <a:xfrm>
            <a:off x="8328797" y="2070100"/>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26" name="Google Shape;326;p7"/>
          <p:cNvSpPr/>
          <p:nvPr/>
        </p:nvSpPr>
        <p:spPr>
          <a:xfrm>
            <a:off x="8517183" y="2244669"/>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27" name="Google Shape;327;p7"/>
          <p:cNvSpPr/>
          <p:nvPr/>
        </p:nvSpPr>
        <p:spPr>
          <a:xfrm>
            <a:off x="9134671" y="2338335"/>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Tóm Tắt Sách</a:t>
            </a:r>
            <a:endParaRPr sz="2400">
              <a:solidFill>
                <a:schemeClr val="dk1"/>
              </a:solidFill>
              <a:latin typeface="Times New Roman "/>
              <a:ea typeface="Times New Roman "/>
              <a:cs typeface="Times New Roman "/>
              <a:sym typeface="Times New Roman "/>
            </a:endParaRPr>
          </a:p>
        </p:txBody>
      </p:sp>
      <p:sp>
        <p:nvSpPr>
          <p:cNvPr id="328" name="Google Shape;328;p7"/>
          <p:cNvSpPr/>
          <p:nvPr/>
        </p:nvSpPr>
        <p:spPr>
          <a:xfrm>
            <a:off x="8591597" y="2844014"/>
            <a:ext cx="2969418"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Người dung có thể chọn nghe hoặc đọc podcast.</a:t>
            </a:r>
            <a:endParaRPr sz="2000">
              <a:solidFill>
                <a:schemeClr val="dk1"/>
              </a:solidFill>
              <a:latin typeface="Times New Roman "/>
              <a:ea typeface="Times New Roman "/>
              <a:cs typeface="Times New Roman "/>
              <a:sym typeface="Times New Roman "/>
            </a:endParaRPr>
          </a:p>
        </p:txBody>
      </p:sp>
      <p:sp>
        <p:nvSpPr>
          <p:cNvPr id="329" name="Google Shape;329;p7"/>
          <p:cNvSpPr/>
          <p:nvPr/>
        </p:nvSpPr>
        <p:spPr>
          <a:xfrm>
            <a:off x="8328797" y="4286554"/>
            <a:ext cx="3165991" cy="1857891"/>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30" name="Google Shape;330;p7"/>
          <p:cNvSpPr/>
          <p:nvPr/>
        </p:nvSpPr>
        <p:spPr>
          <a:xfrm>
            <a:off x="8581527" y="4451547"/>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31" name="Google Shape;331;p7"/>
          <p:cNvSpPr/>
          <p:nvPr/>
        </p:nvSpPr>
        <p:spPr>
          <a:xfrm>
            <a:off x="9286825" y="4660478"/>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Thông Tin</a:t>
            </a:r>
            <a:endParaRPr sz="2400">
              <a:solidFill>
                <a:schemeClr val="dk1"/>
              </a:solidFill>
              <a:latin typeface="Times New Roman "/>
              <a:ea typeface="Times New Roman "/>
              <a:cs typeface="Times New Roman "/>
              <a:sym typeface="Times New Roman "/>
            </a:endParaRPr>
          </a:p>
        </p:txBody>
      </p:sp>
      <p:sp>
        <p:nvSpPr>
          <p:cNvPr id="332" name="Google Shape;332;p7"/>
          <p:cNvSpPr/>
          <p:nvPr/>
        </p:nvSpPr>
        <p:spPr>
          <a:xfrm>
            <a:off x="8605563" y="5054889"/>
            <a:ext cx="2898676"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Xem thông tin cá nhân.</a:t>
            </a:r>
            <a:endParaRPr/>
          </a:p>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Cập nhật thông tin cá nhân.</a:t>
            </a:r>
            <a:endParaRPr sz="2000">
              <a:solidFill>
                <a:schemeClr val="dk1"/>
              </a:solidFill>
              <a:latin typeface="Times New Roman "/>
              <a:ea typeface="Times New Roman "/>
              <a:cs typeface="Times New Roman "/>
              <a:sym typeface="Times New Roman "/>
            </a:endParaRPr>
          </a:p>
        </p:txBody>
      </p:sp>
      <p:pic>
        <p:nvPicPr>
          <p:cNvPr descr="User outline" id="333" name="Google Shape;333;p7"/>
          <p:cNvPicPr preferRelativeResize="0"/>
          <p:nvPr/>
        </p:nvPicPr>
        <p:blipFill rotWithShape="1">
          <a:blip r:embed="rId5">
            <a:alphaModFix/>
          </a:blip>
          <a:srcRect b="0" l="0" r="0" t="0"/>
          <a:stretch/>
        </p:blipFill>
        <p:spPr>
          <a:xfrm>
            <a:off x="8743751" y="4614833"/>
            <a:ext cx="265509" cy="265509"/>
          </a:xfrm>
          <a:prstGeom prst="rect">
            <a:avLst/>
          </a:prstGeom>
          <a:noFill/>
          <a:ln>
            <a:noFill/>
          </a:ln>
        </p:spPr>
      </p:pic>
      <p:pic>
        <p:nvPicPr>
          <p:cNvPr descr="Open book outline" id="334" name="Google Shape;334;p7"/>
          <p:cNvPicPr preferRelativeResize="0"/>
          <p:nvPr/>
        </p:nvPicPr>
        <p:blipFill rotWithShape="1">
          <a:blip r:embed="rId6">
            <a:alphaModFix/>
          </a:blip>
          <a:srcRect b="0" l="0" r="0" t="0"/>
          <a:stretch/>
        </p:blipFill>
        <p:spPr>
          <a:xfrm>
            <a:off x="8679405" y="2398569"/>
            <a:ext cx="265509" cy="265509"/>
          </a:xfrm>
          <a:prstGeom prst="rect">
            <a:avLst/>
          </a:prstGeom>
          <a:noFill/>
          <a:ln>
            <a:noFill/>
          </a:ln>
        </p:spPr>
      </p:pic>
      <p:pic>
        <p:nvPicPr>
          <p:cNvPr descr="preencoded.png" id="335" name="Google Shape;335;p7"/>
          <p:cNvPicPr preferRelativeResize="0"/>
          <p:nvPr/>
        </p:nvPicPr>
        <p:blipFill rotWithShape="1">
          <a:blip r:embed="rId7">
            <a:alphaModFix/>
          </a:blip>
          <a:srcRect b="0" l="0" r="0" t="0"/>
          <a:stretch/>
        </p:blipFill>
        <p:spPr>
          <a:xfrm>
            <a:off x="1352774" y="4627623"/>
            <a:ext cx="265509" cy="265509"/>
          </a:xfrm>
          <a:prstGeom prst="rect">
            <a:avLst/>
          </a:prstGeom>
          <a:noFill/>
          <a:ln>
            <a:noFill/>
          </a:ln>
        </p:spPr>
      </p:pic>
      <p:sp>
        <p:nvSpPr>
          <p:cNvPr id="336" name="Google Shape;336;p7"/>
          <p:cNvSpPr/>
          <p:nvPr/>
        </p:nvSpPr>
        <p:spPr>
          <a:xfrm>
            <a:off x="4286915" y="2077699"/>
            <a:ext cx="3779082" cy="1855696"/>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37" name="Google Shape;337;p7"/>
          <p:cNvSpPr/>
          <p:nvPr/>
        </p:nvSpPr>
        <p:spPr>
          <a:xfrm>
            <a:off x="4475301" y="2252268"/>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38" name="Google Shape;338;p7"/>
          <p:cNvSpPr/>
          <p:nvPr/>
        </p:nvSpPr>
        <p:spPr>
          <a:xfrm>
            <a:off x="5092789" y="2345934"/>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Thanh toán</a:t>
            </a:r>
            <a:endParaRPr sz="2400">
              <a:solidFill>
                <a:schemeClr val="dk1"/>
              </a:solidFill>
              <a:latin typeface="Times New Roman "/>
              <a:ea typeface="Times New Roman "/>
              <a:cs typeface="Times New Roman "/>
              <a:sym typeface="Times New Roman "/>
            </a:endParaRPr>
          </a:p>
        </p:txBody>
      </p:sp>
      <p:sp>
        <p:nvSpPr>
          <p:cNvPr id="339" name="Google Shape;339;p7"/>
          <p:cNvSpPr/>
          <p:nvPr/>
        </p:nvSpPr>
        <p:spPr>
          <a:xfrm>
            <a:off x="4549715" y="2851613"/>
            <a:ext cx="3382173"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Người dung thanh toán nâng cấp tài khoản để nghe podcast VIP</a:t>
            </a:r>
            <a:endParaRPr sz="2000">
              <a:solidFill>
                <a:schemeClr val="dk1"/>
              </a:solidFill>
              <a:latin typeface="Times New Roman "/>
              <a:ea typeface="Times New Roman "/>
              <a:cs typeface="Times New Roman "/>
              <a:sym typeface="Times New Roman "/>
            </a:endParaRPr>
          </a:p>
        </p:txBody>
      </p:sp>
      <p:pic>
        <p:nvPicPr>
          <p:cNvPr descr="preencoded.png" id="340" name="Google Shape;340;p7"/>
          <p:cNvPicPr preferRelativeResize="0"/>
          <p:nvPr/>
        </p:nvPicPr>
        <p:blipFill rotWithShape="1">
          <a:blip r:embed="rId8">
            <a:alphaModFix/>
          </a:blip>
          <a:srcRect b="0" l="0" r="0" t="0"/>
          <a:stretch/>
        </p:blipFill>
        <p:spPr>
          <a:xfrm>
            <a:off x="4637523" y="2390236"/>
            <a:ext cx="265509" cy="2655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8"/>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Times New Roman "/>
                <a:ea typeface="Times New Roman "/>
                <a:cs typeface="Times New Roman "/>
                <a:sym typeface="Times New Roman "/>
              </a:rPr>
              <a:t>‹#›</a:t>
            </a:fld>
            <a:endParaRPr>
              <a:solidFill>
                <a:srgbClr val="888888"/>
              </a:solidFill>
              <a:latin typeface="Times New Roman "/>
              <a:ea typeface="Times New Roman "/>
              <a:cs typeface="Times New Roman "/>
              <a:sym typeface="Times New Roman "/>
            </a:endParaRPr>
          </a:p>
        </p:txBody>
      </p:sp>
      <p:sp>
        <p:nvSpPr>
          <p:cNvPr id="346" name="Google Shape;346;p8"/>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Times New Roman "/>
                <a:ea typeface="Times New Roman "/>
                <a:cs typeface="Times New Roman "/>
                <a:sym typeface="Times New Roman "/>
              </a:rPr>
              <a:t>10/12/2025</a:t>
            </a:r>
            <a:endParaRPr/>
          </a:p>
        </p:txBody>
      </p:sp>
      <p:sp>
        <p:nvSpPr>
          <p:cNvPr id="347" name="Google Shape;347;p8"/>
          <p:cNvSpPr/>
          <p:nvPr/>
        </p:nvSpPr>
        <p:spPr>
          <a:xfrm>
            <a:off x="1101573" y="774550"/>
            <a:ext cx="7509027" cy="1086523"/>
          </a:xfrm>
          <a:prstGeom prst="rect">
            <a:avLst/>
          </a:prstGeom>
          <a:noFill/>
          <a:ln>
            <a:noFill/>
          </a:ln>
        </p:spPr>
        <p:txBody>
          <a:bodyPr anchorCtr="0" anchor="t" bIns="0" lIns="0" spcFirstLastPara="1" rIns="0" wrap="square" tIns="0">
            <a:noAutofit/>
          </a:bodyPr>
          <a:lstStyle/>
          <a:p>
            <a:pPr indent="0" lvl="0" marL="0" marR="0" rtl="0" algn="l">
              <a:lnSpc>
                <a:spcPct val="268055"/>
              </a:lnSpc>
              <a:spcBef>
                <a:spcPts val="0"/>
              </a:spcBef>
              <a:spcAft>
                <a:spcPts val="0"/>
              </a:spcAft>
              <a:buClr>
                <a:srgbClr val="3B4540"/>
              </a:buClr>
              <a:buSzPts val="3600"/>
              <a:buFont typeface="Times New Roman "/>
              <a:buNone/>
            </a:pPr>
            <a:r>
              <a:rPr b="1" lang="en-US" sz="3600">
                <a:solidFill>
                  <a:srgbClr val="3B4540"/>
                </a:solidFill>
                <a:latin typeface="Times New Roman "/>
                <a:ea typeface="Times New Roman "/>
                <a:cs typeface="Times New Roman "/>
                <a:sym typeface="Times New Roman "/>
              </a:rPr>
              <a:t>Chức Năng Cho Quản Trị Viên</a:t>
            </a:r>
            <a:endParaRPr sz="3600">
              <a:solidFill>
                <a:schemeClr val="dk1"/>
              </a:solidFill>
              <a:latin typeface="Times New Roman "/>
              <a:ea typeface="Times New Roman "/>
              <a:cs typeface="Times New Roman "/>
              <a:sym typeface="Times New Roman "/>
            </a:endParaRPr>
          </a:p>
        </p:txBody>
      </p:sp>
      <p:sp>
        <p:nvSpPr>
          <p:cNvPr id="348" name="Google Shape;348;p8"/>
          <p:cNvSpPr/>
          <p:nvPr/>
        </p:nvSpPr>
        <p:spPr>
          <a:xfrm>
            <a:off x="872241" y="2007006"/>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49" name="Google Shape;349;p8"/>
          <p:cNvSpPr/>
          <p:nvPr/>
        </p:nvSpPr>
        <p:spPr>
          <a:xfrm>
            <a:off x="1068814" y="2260477"/>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50" name="Google Shape;350;p8"/>
          <p:cNvSpPr/>
          <p:nvPr/>
        </p:nvSpPr>
        <p:spPr>
          <a:xfrm>
            <a:off x="1776402" y="2368585"/>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Đăng Nhập</a:t>
            </a:r>
            <a:endParaRPr sz="2400">
              <a:solidFill>
                <a:schemeClr val="dk1"/>
              </a:solidFill>
              <a:latin typeface="Times New Roman "/>
              <a:ea typeface="Times New Roman "/>
              <a:cs typeface="Times New Roman "/>
              <a:sym typeface="Times New Roman "/>
            </a:endParaRPr>
          </a:p>
        </p:txBody>
      </p:sp>
      <p:sp>
        <p:nvSpPr>
          <p:cNvPr id="351" name="Google Shape;351;p8"/>
          <p:cNvSpPr/>
          <p:nvPr/>
        </p:nvSpPr>
        <p:spPr>
          <a:xfrm>
            <a:off x="1167101" y="2918450"/>
            <a:ext cx="2969418"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Xác thực tài khoản bảo mật</a:t>
            </a:r>
            <a:endParaRPr sz="2000">
              <a:solidFill>
                <a:schemeClr val="dk1"/>
              </a:solidFill>
              <a:latin typeface="Times New Roman "/>
              <a:ea typeface="Times New Roman "/>
              <a:cs typeface="Times New Roman "/>
              <a:sym typeface="Times New Roman "/>
            </a:endParaRPr>
          </a:p>
        </p:txBody>
      </p:sp>
      <p:pic>
        <p:nvPicPr>
          <p:cNvPr descr="preencoded.png" id="352" name="Google Shape;352;p8"/>
          <p:cNvPicPr preferRelativeResize="0"/>
          <p:nvPr/>
        </p:nvPicPr>
        <p:blipFill rotWithShape="1">
          <a:blip r:embed="rId3">
            <a:alphaModFix/>
          </a:blip>
          <a:srcRect b="0" l="0" r="0" t="0"/>
          <a:stretch/>
        </p:blipFill>
        <p:spPr>
          <a:xfrm>
            <a:off x="1220968" y="2410376"/>
            <a:ext cx="265509" cy="265509"/>
          </a:xfrm>
          <a:prstGeom prst="rect">
            <a:avLst/>
          </a:prstGeom>
          <a:noFill/>
          <a:ln>
            <a:noFill/>
          </a:ln>
        </p:spPr>
      </p:pic>
      <p:sp>
        <p:nvSpPr>
          <p:cNvPr id="353" name="Google Shape;353;p8"/>
          <p:cNvSpPr/>
          <p:nvPr/>
        </p:nvSpPr>
        <p:spPr>
          <a:xfrm>
            <a:off x="4593666" y="2007006"/>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54" name="Google Shape;354;p8"/>
          <p:cNvSpPr/>
          <p:nvPr/>
        </p:nvSpPr>
        <p:spPr>
          <a:xfrm>
            <a:off x="4790239" y="2203579"/>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55" name="Google Shape;355;p8"/>
          <p:cNvSpPr/>
          <p:nvPr/>
        </p:nvSpPr>
        <p:spPr>
          <a:xfrm>
            <a:off x="5497827" y="2311687"/>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Podcast</a:t>
            </a:r>
            <a:endParaRPr sz="2400">
              <a:solidFill>
                <a:schemeClr val="dk1"/>
              </a:solidFill>
              <a:latin typeface="Times New Roman "/>
              <a:ea typeface="Times New Roman "/>
              <a:cs typeface="Times New Roman "/>
              <a:sym typeface="Times New Roman "/>
            </a:endParaRPr>
          </a:p>
        </p:txBody>
      </p:sp>
      <p:sp>
        <p:nvSpPr>
          <p:cNvPr id="356" name="Google Shape;356;p8"/>
          <p:cNvSpPr/>
          <p:nvPr/>
        </p:nvSpPr>
        <p:spPr>
          <a:xfrm>
            <a:off x="4942393" y="2883052"/>
            <a:ext cx="2772847"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Tạo podcast.</a:t>
            </a:r>
            <a:endParaRPr/>
          </a:p>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Sửa podcast.</a:t>
            </a:r>
            <a:endParaRPr sz="2000">
              <a:solidFill>
                <a:schemeClr val="dk1"/>
              </a:solidFill>
              <a:latin typeface="Times New Roman "/>
              <a:ea typeface="Times New Roman "/>
              <a:cs typeface="Times New Roman "/>
              <a:sym typeface="Times New Roman "/>
            </a:endParaRPr>
          </a:p>
        </p:txBody>
      </p:sp>
      <p:pic>
        <p:nvPicPr>
          <p:cNvPr id="357" name="Google Shape;357;p8"/>
          <p:cNvPicPr preferRelativeResize="0"/>
          <p:nvPr/>
        </p:nvPicPr>
        <p:blipFill rotWithShape="1">
          <a:blip r:embed="rId4">
            <a:alphaModFix/>
          </a:blip>
          <a:srcRect b="0" l="0" r="0" t="0"/>
          <a:stretch/>
        </p:blipFill>
        <p:spPr>
          <a:xfrm>
            <a:off x="4942393" y="2353478"/>
            <a:ext cx="265509" cy="265509"/>
          </a:xfrm>
          <a:prstGeom prst="rect">
            <a:avLst/>
          </a:prstGeom>
          <a:noFill/>
          <a:ln>
            <a:noFill/>
          </a:ln>
        </p:spPr>
      </p:pic>
      <p:sp>
        <p:nvSpPr>
          <p:cNvPr id="358" name="Google Shape;358;p8"/>
          <p:cNvSpPr/>
          <p:nvPr/>
        </p:nvSpPr>
        <p:spPr>
          <a:xfrm>
            <a:off x="916658" y="4220155"/>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59" name="Google Shape;359;p8"/>
          <p:cNvSpPr/>
          <p:nvPr/>
        </p:nvSpPr>
        <p:spPr>
          <a:xfrm>
            <a:off x="1113231" y="4416728"/>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60" name="Google Shape;360;p8"/>
          <p:cNvSpPr/>
          <p:nvPr/>
        </p:nvSpPr>
        <p:spPr>
          <a:xfrm>
            <a:off x="1808664" y="4502494"/>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Thông Báo</a:t>
            </a:r>
            <a:endParaRPr sz="2400">
              <a:solidFill>
                <a:schemeClr val="dk1"/>
              </a:solidFill>
              <a:latin typeface="Times New Roman "/>
              <a:ea typeface="Times New Roman "/>
              <a:cs typeface="Times New Roman "/>
              <a:sym typeface="Times New Roman "/>
            </a:endParaRPr>
          </a:p>
        </p:txBody>
      </p:sp>
      <p:sp>
        <p:nvSpPr>
          <p:cNvPr id="361" name="Google Shape;361;p8"/>
          <p:cNvSpPr/>
          <p:nvPr/>
        </p:nvSpPr>
        <p:spPr>
          <a:xfrm>
            <a:off x="1265385" y="5125051"/>
            <a:ext cx="2772847"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Nhận thông báo khi người dung tương tác.</a:t>
            </a:r>
            <a:endParaRPr sz="2000">
              <a:solidFill>
                <a:schemeClr val="dk1"/>
              </a:solidFill>
              <a:latin typeface="Times New Roman "/>
              <a:ea typeface="Times New Roman "/>
              <a:cs typeface="Times New Roman "/>
              <a:sym typeface="Times New Roman "/>
            </a:endParaRPr>
          </a:p>
        </p:txBody>
      </p:sp>
      <p:sp>
        <p:nvSpPr>
          <p:cNvPr id="362" name="Google Shape;362;p8"/>
          <p:cNvSpPr/>
          <p:nvPr/>
        </p:nvSpPr>
        <p:spPr>
          <a:xfrm>
            <a:off x="4636240" y="4130797"/>
            <a:ext cx="3165991" cy="1952653"/>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63" name="Google Shape;363;p8"/>
          <p:cNvSpPr/>
          <p:nvPr/>
        </p:nvSpPr>
        <p:spPr>
          <a:xfrm>
            <a:off x="4860000" y="4327370"/>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64" name="Google Shape;364;p8"/>
          <p:cNvSpPr/>
          <p:nvPr/>
        </p:nvSpPr>
        <p:spPr>
          <a:xfrm>
            <a:off x="5567588" y="4435478"/>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Danh Mục</a:t>
            </a:r>
            <a:endParaRPr sz="2400">
              <a:solidFill>
                <a:schemeClr val="dk1"/>
              </a:solidFill>
              <a:latin typeface="Times New Roman "/>
              <a:ea typeface="Times New Roman "/>
              <a:cs typeface="Times New Roman "/>
              <a:sym typeface="Times New Roman "/>
            </a:endParaRPr>
          </a:p>
        </p:txBody>
      </p:sp>
      <p:sp>
        <p:nvSpPr>
          <p:cNvPr id="365" name="Google Shape;365;p8"/>
          <p:cNvSpPr/>
          <p:nvPr/>
        </p:nvSpPr>
        <p:spPr>
          <a:xfrm>
            <a:off x="4860000" y="5025196"/>
            <a:ext cx="3021533"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Thêm/ Cập nhật danh mục.</a:t>
            </a:r>
            <a:endParaRPr/>
          </a:p>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Bật/ Tắt danh mục.</a:t>
            </a:r>
            <a:endParaRPr sz="2000">
              <a:solidFill>
                <a:schemeClr val="dk1"/>
              </a:solidFill>
              <a:latin typeface="Times New Roman "/>
              <a:ea typeface="Times New Roman "/>
              <a:cs typeface="Times New Roman "/>
              <a:sym typeface="Times New Roman "/>
            </a:endParaRPr>
          </a:p>
        </p:txBody>
      </p:sp>
      <p:pic>
        <p:nvPicPr>
          <p:cNvPr descr="List with solid fill" id="366" name="Google Shape;366;p8"/>
          <p:cNvPicPr preferRelativeResize="0"/>
          <p:nvPr/>
        </p:nvPicPr>
        <p:blipFill rotWithShape="1">
          <a:blip r:embed="rId5">
            <a:alphaModFix/>
          </a:blip>
          <a:srcRect b="0" l="0" r="0" t="0"/>
          <a:stretch/>
        </p:blipFill>
        <p:spPr>
          <a:xfrm>
            <a:off x="5012154" y="4477269"/>
            <a:ext cx="265509" cy="265509"/>
          </a:xfrm>
          <a:prstGeom prst="rect">
            <a:avLst/>
          </a:prstGeom>
          <a:noFill/>
          <a:ln>
            <a:noFill/>
          </a:ln>
        </p:spPr>
      </p:pic>
      <p:sp>
        <p:nvSpPr>
          <p:cNvPr id="367" name="Google Shape;367;p8"/>
          <p:cNvSpPr/>
          <p:nvPr/>
        </p:nvSpPr>
        <p:spPr>
          <a:xfrm>
            <a:off x="8315091" y="2003200"/>
            <a:ext cx="3165991" cy="1863295"/>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68" name="Google Shape;368;p8"/>
          <p:cNvSpPr/>
          <p:nvPr/>
        </p:nvSpPr>
        <p:spPr>
          <a:xfrm>
            <a:off x="8503477" y="2177769"/>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69" name="Google Shape;369;p8"/>
          <p:cNvSpPr/>
          <p:nvPr/>
        </p:nvSpPr>
        <p:spPr>
          <a:xfrm>
            <a:off x="9120965" y="2271435"/>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Thanh Toán</a:t>
            </a:r>
            <a:endParaRPr sz="2400">
              <a:solidFill>
                <a:schemeClr val="dk1"/>
              </a:solidFill>
              <a:latin typeface="Times New Roman "/>
              <a:ea typeface="Times New Roman "/>
              <a:cs typeface="Times New Roman "/>
              <a:sym typeface="Times New Roman "/>
            </a:endParaRPr>
          </a:p>
        </p:txBody>
      </p:sp>
      <p:sp>
        <p:nvSpPr>
          <p:cNvPr id="370" name="Google Shape;370;p8"/>
          <p:cNvSpPr/>
          <p:nvPr/>
        </p:nvSpPr>
        <p:spPr>
          <a:xfrm>
            <a:off x="8511664" y="2883416"/>
            <a:ext cx="2969418"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Quản lý danh sách người dung thanh toán.</a:t>
            </a:r>
            <a:endParaRPr sz="2000">
              <a:solidFill>
                <a:schemeClr val="dk1"/>
              </a:solidFill>
              <a:latin typeface="Times New Roman "/>
              <a:ea typeface="Times New Roman "/>
              <a:cs typeface="Times New Roman "/>
              <a:sym typeface="Times New Roman "/>
            </a:endParaRPr>
          </a:p>
        </p:txBody>
      </p:sp>
      <p:sp>
        <p:nvSpPr>
          <p:cNvPr id="371" name="Google Shape;371;p8"/>
          <p:cNvSpPr/>
          <p:nvPr/>
        </p:nvSpPr>
        <p:spPr>
          <a:xfrm>
            <a:off x="8355823" y="4130797"/>
            <a:ext cx="3165991" cy="1952653"/>
          </a:xfrm>
          <a:prstGeom prst="roundRect">
            <a:avLst>
              <a:gd fmla="val 6558" name="adj"/>
            </a:avLst>
          </a:prstGeom>
          <a:solidFill>
            <a:srgbClr val="FBE4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72" name="Google Shape;372;p8"/>
          <p:cNvSpPr/>
          <p:nvPr/>
        </p:nvSpPr>
        <p:spPr>
          <a:xfrm>
            <a:off x="8606263" y="4295461"/>
            <a:ext cx="589955" cy="589955"/>
          </a:xfrm>
          <a:prstGeom prst="roundRect">
            <a:avLst>
              <a:gd fmla="val 15497937" name="adj"/>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
              <a:ea typeface="Times New Roman "/>
              <a:cs typeface="Times New Roman "/>
              <a:sym typeface="Times New Roman "/>
            </a:endParaRPr>
          </a:p>
        </p:txBody>
      </p:sp>
      <p:sp>
        <p:nvSpPr>
          <p:cNvPr id="373" name="Google Shape;373;p8"/>
          <p:cNvSpPr/>
          <p:nvPr/>
        </p:nvSpPr>
        <p:spPr>
          <a:xfrm>
            <a:off x="9313851" y="4403569"/>
            <a:ext cx="2458403" cy="307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05449"/>
              </a:buClr>
              <a:buSzPts val="2400"/>
              <a:buFont typeface="Times New Roman "/>
              <a:buNone/>
            </a:pPr>
            <a:r>
              <a:rPr b="1" lang="en-US" sz="2400">
                <a:solidFill>
                  <a:srgbClr val="405449"/>
                </a:solidFill>
                <a:latin typeface="Times New Roman "/>
                <a:ea typeface="Times New Roman "/>
                <a:cs typeface="Times New Roman "/>
                <a:sym typeface="Times New Roman "/>
              </a:rPr>
              <a:t>Tài Liệu</a:t>
            </a:r>
            <a:endParaRPr sz="2400">
              <a:solidFill>
                <a:schemeClr val="dk1"/>
              </a:solidFill>
              <a:latin typeface="Times New Roman "/>
              <a:ea typeface="Times New Roman "/>
              <a:cs typeface="Times New Roman "/>
              <a:sym typeface="Times New Roman "/>
            </a:endParaRPr>
          </a:p>
        </p:txBody>
      </p:sp>
      <p:sp>
        <p:nvSpPr>
          <p:cNvPr id="374" name="Google Shape;374;p8"/>
          <p:cNvSpPr/>
          <p:nvPr/>
        </p:nvSpPr>
        <p:spPr>
          <a:xfrm>
            <a:off x="8632589" y="5003784"/>
            <a:ext cx="2898676" cy="786765"/>
          </a:xfrm>
          <a:prstGeom prst="rect">
            <a:avLst/>
          </a:prstGeom>
          <a:noFill/>
          <a:ln>
            <a:noFill/>
          </a:ln>
        </p:spPr>
        <p:txBody>
          <a:bodyPr anchorCtr="0" anchor="t" bIns="0" lIns="0" spcFirstLastPara="1" rIns="0" wrap="square" tIns="0">
            <a:noAutofit/>
          </a:bodyPr>
          <a:lstStyle/>
          <a:p>
            <a:pPr indent="0" lvl="0" marL="0" marR="0" rtl="0" algn="l">
              <a:lnSpc>
                <a:spcPct val="152500"/>
              </a:lnSpc>
              <a:spcBef>
                <a:spcPts val="0"/>
              </a:spcBef>
              <a:spcAft>
                <a:spcPts val="0"/>
              </a:spcAft>
              <a:buClr>
                <a:srgbClr val="405449"/>
              </a:buClr>
              <a:buSzPts val="2000"/>
              <a:buFont typeface="Times New Roman "/>
              <a:buNone/>
            </a:pPr>
            <a:r>
              <a:rPr lang="en-US" sz="2000">
                <a:solidFill>
                  <a:srgbClr val="405449"/>
                </a:solidFill>
                <a:latin typeface="Times New Roman "/>
                <a:ea typeface="Times New Roman "/>
                <a:cs typeface="Times New Roman "/>
                <a:sym typeface="Times New Roman "/>
              </a:rPr>
              <a:t>Quản lý tài liệu tải lên</a:t>
            </a:r>
            <a:endParaRPr sz="2000">
              <a:solidFill>
                <a:schemeClr val="dk1"/>
              </a:solidFill>
              <a:latin typeface="Times New Roman "/>
              <a:ea typeface="Times New Roman "/>
              <a:cs typeface="Times New Roman "/>
              <a:sym typeface="Times New Roman "/>
            </a:endParaRPr>
          </a:p>
        </p:txBody>
      </p:sp>
      <p:pic>
        <p:nvPicPr>
          <p:cNvPr id="375" name="Google Shape;375;p8"/>
          <p:cNvPicPr preferRelativeResize="0"/>
          <p:nvPr/>
        </p:nvPicPr>
        <p:blipFill rotWithShape="1">
          <a:blip r:embed="rId4">
            <a:alphaModFix/>
          </a:blip>
          <a:srcRect b="0" l="0" r="0" t="0"/>
          <a:stretch/>
        </p:blipFill>
        <p:spPr>
          <a:xfrm>
            <a:off x="8758417" y="4445360"/>
            <a:ext cx="265509" cy="265509"/>
          </a:xfrm>
          <a:prstGeom prst="rect">
            <a:avLst/>
          </a:prstGeom>
          <a:noFill/>
          <a:ln>
            <a:noFill/>
          </a:ln>
        </p:spPr>
      </p:pic>
      <p:pic>
        <p:nvPicPr>
          <p:cNvPr descr="preencoded.png" id="376" name="Google Shape;376;p8"/>
          <p:cNvPicPr preferRelativeResize="0"/>
          <p:nvPr/>
        </p:nvPicPr>
        <p:blipFill rotWithShape="1">
          <a:blip r:embed="rId6">
            <a:alphaModFix/>
          </a:blip>
          <a:srcRect b="0" l="0" r="0" t="0"/>
          <a:stretch/>
        </p:blipFill>
        <p:spPr>
          <a:xfrm>
            <a:off x="8648870" y="2310554"/>
            <a:ext cx="265509" cy="265509"/>
          </a:xfrm>
          <a:prstGeom prst="rect">
            <a:avLst/>
          </a:prstGeom>
          <a:noFill/>
          <a:ln>
            <a:noFill/>
          </a:ln>
        </p:spPr>
      </p:pic>
      <p:pic>
        <p:nvPicPr>
          <p:cNvPr descr="preencoded.png" id="377" name="Google Shape;377;p8"/>
          <p:cNvPicPr preferRelativeResize="0"/>
          <p:nvPr/>
        </p:nvPicPr>
        <p:blipFill rotWithShape="1">
          <a:blip r:embed="rId7">
            <a:alphaModFix/>
          </a:blip>
          <a:srcRect b="0" l="0" r="0" t="0"/>
          <a:stretch/>
        </p:blipFill>
        <p:spPr>
          <a:xfrm>
            <a:off x="1265385" y="4566627"/>
            <a:ext cx="265509" cy="2655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9"/>
          <p:cNvSpPr txBox="1"/>
          <p:nvPr>
            <p:ph type="title"/>
          </p:nvPr>
        </p:nvSpPr>
        <p:spPr>
          <a:xfrm>
            <a:off x="4957430" y="1406587"/>
            <a:ext cx="2277140" cy="549116"/>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90000"/>
              </a:lnSpc>
              <a:spcBef>
                <a:spcPts val="0"/>
              </a:spcBef>
              <a:spcAft>
                <a:spcPts val="0"/>
              </a:spcAft>
              <a:buClr>
                <a:schemeClr val="dk1"/>
              </a:buClr>
              <a:buSzPct val="100000"/>
              <a:buFont typeface="Calibri"/>
              <a:buNone/>
            </a:pPr>
            <a:r>
              <a:rPr b="1" i="0" lang="en-US" sz="4400" u="none" cap="none" strike="noStrike">
                <a:solidFill>
                  <a:schemeClr val="dk1"/>
                </a:solidFill>
                <a:latin typeface="Calibri"/>
                <a:ea typeface="Calibri"/>
                <a:cs typeface="Calibri"/>
                <a:sym typeface="Calibri"/>
              </a:rPr>
              <a:t>Kết Luận</a:t>
            </a:r>
            <a:endParaRPr b="1" sz="4400">
              <a:solidFill>
                <a:schemeClr val="dk1"/>
              </a:solidFill>
              <a:latin typeface="Calibri"/>
              <a:ea typeface="Calibri"/>
              <a:cs typeface="Calibri"/>
              <a:sym typeface="Calibri"/>
            </a:endParaRPr>
          </a:p>
        </p:txBody>
      </p:sp>
      <p:sp>
        <p:nvSpPr>
          <p:cNvPr id="383" name="Google Shape;383;p9"/>
          <p:cNvSpPr txBox="1"/>
          <p:nvPr>
            <p:ph idx="4294967295"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latin typeface="Calibri"/>
                <a:ea typeface="Calibri"/>
                <a:cs typeface="Calibri"/>
                <a:sym typeface="Calibri"/>
              </a:rPr>
              <a:t>‹#›</a:t>
            </a:fld>
            <a:endParaRPr>
              <a:solidFill>
                <a:srgbClr val="888888"/>
              </a:solidFill>
              <a:latin typeface="Calibri"/>
              <a:ea typeface="Calibri"/>
              <a:cs typeface="Calibri"/>
              <a:sym typeface="Calibri"/>
            </a:endParaRPr>
          </a:p>
        </p:txBody>
      </p:sp>
      <p:grpSp>
        <p:nvGrpSpPr>
          <p:cNvPr id="384" name="Google Shape;384;p9"/>
          <p:cNvGrpSpPr/>
          <p:nvPr/>
        </p:nvGrpSpPr>
        <p:grpSpPr>
          <a:xfrm>
            <a:off x="839772" y="2243564"/>
            <a:ext cx="10512454" cy="3710669"/>
            <a:chOff x="1572" y="0"/>
            <a:chExt cx="10512454" cy="3710669"/>
          </a:xfrm>
        </p:grpSpPr>
        <p:sp>
          <p:nvSpPr>
            <p:cNvPr id="385" name="Google Shape;385;p9"/>
            <p:cNvSpPr/>
            <p:nvPr/>
          </p:nvSpPr>
          <p:spPr>
            <a:xfrm rot="5400000">
              <a:off x="5999952" y="-1174472"/>
              <a:ext cx="2968535" cy="6059614"/>
            </a:xfrm>
            <a:prstGeom prst="round2SameRect">
              <a:avLst>
                <a:gd fmla="val 16667" name="adj1"/>
                <a:gd fmla="val 0" name="adj2"/>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txBox="1"/>
            <p:nvPr/>
          </p:nvSpPr>
          <p:spPr>
            <a:xfrm>
              <a:off x="4454413" y="515979"/>
              <a:ext cx="5914702" cy="2678711"/>
            </a:xfrm>
            <a:prstGeom prst="rect">
              <a:avLst/>
            </a:prstGeom>
            <a:noFill/>
            <a:ln>
              <a:noFill/>
            </a:ln>
          </p:spPr>
          <p:txBody>
            <a:bodyPr anchorCtr="0" anchor="ctr" bIns="53325" lIns="106675" spcFirstLastPara="1" rIns="106675" wrap="square" tIns="53325">
              <a:noAutofit/>
            </a:bodyPr>
            <a:lstStyle/>
            <a:p>
              <a:pPr indent="-285750" lvl="1" marL="285750" marR="0" rtl="0" algn="l">
                <a:lnSpc>
                  <a:spcPct val="15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Tự động hóa sản xuất nội dung.</a:t>
              </a:r>
              <a:endParaRPr/>
            </a:p>
            <a:p>
              <a:pPr indent="-285750" lvl="1" marL="285750" marR="0" rtl="0" algn="l">
                <a:lnSpc>
                  <a:spcPct val="150000"/>
                </a:lnSpc>
                <a:spcBef>
                  <a:spcPts val="42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Tối ưu hóa quản lý và vận hành.</a:t>
              </a:r>
              <a:endParaRPr/>
            </a:p>
            <a:p>
              <a:pPr indent="-285750" lvl="1" marL="285750" marR="0" rtl="0" algn="l">
                <a:lnSpc>
                  <a:spcPct val="150000"/>
                </a:lnSpc>
                <a:spcBef>
                  <a:spcPts val="42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Cung cấp trải nghiệm đa nền tảng</a:t>
              </a:r>
              <a:endParaRPr b="0" i="0" sz="2800" u="none" cap="none" strike="noStrike">
                <a:solidFill>
                  <a:schemeClr val="dk1"/>
                </a:solidFill>
                <a:latin typeface="Times New Roman"/>
                <a:ea typeface="Times New Roman"/>
                <a:cs typeface="Times New Roman"/>
                <a:sym typeface="Times New Roman"/>
              </a:endParaRPr>
            </a:p>
            <a:p>
              <a:pPr indent="-285750" lvl="1" marL="285750" marR="0" rtl="0" algn="l">
                <a:lnSpc>
                  <a:spcPct val="150000"/>
                </a:lnSpc>
                <a:spcBef>
                  <a:spcPts val="42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Hiệu quả và Khả năng mở rộng</a:t>
              </a:r>
              <a:endParaRPr b="0" i="0" sz="2800" u="none" cap="none" strike="noStrike">
                <a:solidFill>
                  <a:schemeClr val="dk1"/>
                </a:solidFill>
                <a:latin typeface="Times New Roman"/>
                <a:ea typeface="Times New Roman"/>
                <a:cs typeface="Times New Roman"/>
                <a:sym typeface="Times New Roman"/>
              </a:endParaRPr>
            </a:p>
          </p:txBody>
        </p:sp>
        <p:sp>
          <p:nvSpPr>
            <p:cNvPr id="387" name="Google Shape;387;p9"/>
            <p:cNvSpPr/>
            <p:nvPr/>
          </p:nvSpPr>
          <p:spPr>
            <a:xfrm>
              <a:off x="1572" y="0"/>
              <a:ext cx="4452839" cy="3710669"/>
            </a:xfrm>
            <a:prstGeom prst="roundRect">
              <a:avLst>
                <a:gd fmla="val 16667" name="adj"/>
              </a:avLst>
            </a:prstGeom>
            <a:gradFill>
              <a:gsLst>
                <a:gs pos="0">
                  <a:srgbClr val="F7BCA2"/>
                </a:gs>
                <a:gs pos="50000">
                  <a:srgbClr val="F4B093"/>
                </a:gs>
                <a:gs pos="100000">
                  <a:srgbClr val="F7A47F"/>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txBox="1"/>
            <p:nvPr/>
          </p:nvSpPr>
          <p:spPr>
            <a:xfrm>
              <a:off x="182712" y="181140"/>
              <a:ext cx="4090559" cy="3348389"/>
            </a:xfrm>
            <a:prstGeom prst="rect">
              <a:avLst/>
            </a:prstGeom>
            <a:noFill/>
            <a:ln>
              <a:noFill/>
            </a:ln>
          </p:spPr>
          <p:txBody>
            <a:bodyPr anchorCtr="0" anchor="ctr" bIns="76200" lIns="152400" spcFirstLastPara="1" rIns="152400" wrap="square" tIns="76200">
              <a:noAutofit/>
            </a:bodyPr>
            <a:lstStyle/>
            <a:p>
              <a:pPr indent="0" lvl="0" marL="0" marR="0" rtl="0" algn="ctr">
                <a:lnSpc>
                  <a:spcPct val="9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Hệ thống đã đạt được các mục tiêu đề ra:</a:t>
              </a:r>
              <a:endParaRPr sz="4000">
                <a:solidFill>
                  <a:schemeClr val="dk1"/>
                </a:solidFill>
                <a:latin typeface="Times New Roman"/>
                <a:ea typeface="Times New Roman"/>
                <a:cs typeface="Times New Roman"/>
                <a:sym typeface="Times New Roman"/>
              </a:endParaRPr>
            </a:p>
          </p:txBody>
        </p:sp>
      </p:grpSp>
      <p:sp>
        <p:nvSpPr>
          <p:cNvPr id="389" name="Google Shape;389;p9"/>
          <p:cNvSpPr txBox="1"/>
          <p:nvPr>
            <p:ph idx="4294967295"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888888"/>
                </a:solidFill>
                <a:latin typeface="Calibri"/>
                <a:ea typeface="Calibri"/>
                <a:cs typeface="Calibri"/>
                <a:sym typeface="Calibri"/>
              </a:rPr>
              <a:t>10/12/2025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2021-01-14T01:46:21Z</dcterms:created>
  <dc:creator>Thai Tran Manh</dc:creator>
</cp:coreProperties>
</file>